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10" r:id="rId3"/>
    <p:sldId id="311" r:id="rId4"/>
    <p:sldId id="312" r:id="rId5"/>
    <p:sldId id="344" r:id="rId6"/>
    <p:sldId id="356" r:id="rId7"/>
    <p:sldId id="345" r:id="rId8"/>
    <p:sldId id="346" r:id="rId9"/>
    <p:sldId id="354" r:id="rId10"/>
    <p:sldId id="359" r:id="rId11"/>
    <p:sldId id="257" r:id="rId12"/>
    <p:sldId id="313" r:id="rId13"/>
    <p:sldId id="335" r:id="rId14"/>
    <p:sldId id="337" r:id="rId15"/>
    <p:sldId id="258" r:id="rId16"/>
    <p:sldId id="314" r:id="rId17"/>
    <p:sldId id="315" r:id="rId18"/>
    <p:sldId id="348" r:id="rId19"/>
    <p:sldId id="349" r:id="rId20"/>
    <p:sldId id="316" r:id="rId21"/>
    <p:sldId id="259" r:id="rId22"/>
    <p:sldId id="319" r:id="rId23"/>
    <p:sldId id="260" r:id="rId24"/>
    <p:sldId id="261" r:id="rId25"/>
    <p:sldId id="262" r:id="rId26"/>
    <p:sldId id="263" r:id="rId27"/>
    <p:sldId id="264" r:id="rId28"/>
    <p:sldId id="324" r:id="rId29"/>
    <p:sldId id="338" r:id="rId30"/>
    <p:sldId id="339" r:id="rId31"/>
    <p:sldId id="306" r:id="rId32"/>
    <p:sldId id="362" r:id="rId33"/>
    <p:sldId id="364" r:id="rId34"/>
    <p:sldId id="320" r:id="rId35"/>
    <p:sldId id="321" r:id="rId36"/>
    <p:sldId id="325" r:id="rId37"/>
    <p:sldId id="326" r:id="rId38"/>
    <p:sldId id="327" r:id="rId39"/>
    <p:sldId id="309" r:id="rId40"/>
    <p:sldId id="328" r:id="rId41"/>
    <p:sldId id="360" r:id="rId42"/>
    <p:sldId id="351" r:id="rId43"/>
    <p:sldId id="353" r:id="rId44"/>
    <p:sldId id="340" r:id="rId45"/>
    <p:sldId id="341" r:id="rId46"/>
    <p:sldId id="34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6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33461F-D6FB-4192-A022-096C4964CAC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54404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461F-D6FB-4192-A022-096C4964CAC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164034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461F-D6FB-4192-A022-096C4964CAC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125560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33461F-D6FB-4192-A022-096C4964CAC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2666552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B33461F-D6FB-4192-A022-096C4964CAC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160786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33461F-D6FB-4192-A022-096C4964CAC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343593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33461F-D6FB-4192-A022-096C4964CACC}"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278292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33461F-D6FB-4192-A022-096C4964CACC}"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4225282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3461F-D6FB-4192-A022-096C4964CACC}"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401622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3461F-D6FB-4192-A022-096C4964CAC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226365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B33461F-D6FB-4192-A022-096C4964CAC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FEA79-9A5E-45B3-9336-1555A57F1F51}" type="slidenum">
              <a:rPr lang="en-US" smtClean="0"/>
              <a:t>‹#›</a:t>
            </a:fld>
            <a:endParaRPr lang="en-US"/>
          </a:p>
        </p:txBody>
      </p:sp>
    </p:spTree>
    <p:extLst>
      <p:ext uri="{BB962C8B-B14F-4D97-AF65-F5344CB8AC3E}">
        <p14:creationId xmlns:p14="http://schemas.microsoft.com/office/powerpoint/2010/main" val="83018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3461F-D6FB-4192-A022-096C4964CACC}"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4FEA79-9A5E-45B3-9336-1555A57F1F51}" type="slidenum">
              <a:rPr lang="en-US" smtClean="0"/>
              <a:t>‹#›</a:t>
            </a:fld>
            <a:endParaRPr lang="en-US"/>
          </a:p>
        </p:txBody>
      </p:sp>
    </p:spTree>
    <p:extLst>
      <p:ext uri="{BB962C8B-B14F-4D97-AF65-F5344CB8AC3E}">
        <p14:creationId xmlns:p14="http://schemas.microsoft.com/office/powerpoint/2010/main" val="237548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086" y="2227005"/>
            <a:ext cx="8935828" cy="1814053"/>
          </a:xfrm>
        </p:spPr>
        <p:txBody>
          <a:bodyPr>
            <a:normAutofit/>
          </a:bodyPr>
          <a:lstStyle/>
          <a:p>
            <a:r>
              <a:rPr lang="en-US" sz="4800" dirty="0">
                <a:latin typeface="Arial" panose="020B0604020202020204" pitchFamily="34" charset="0"/>
                <a:cs typeface="Arial" panose="020B0604020202020204" pitchFamily="34" charset="0"/>
              </a:rPr>
              <a:t>DEPARTMENT OF THE PROSECUTING ATTORNEY</a:t>
            </a:r>
          </a:p>
        </p:txBody>
      </p:sp>
      <p:sp>
        <p:nvSpPr>
          <p:cNvPr id="3" name="Subtitle 2"/>
          <p:cNvSpPr>
            <a:spLocks noGrp="1"/>
          </p:cNvSpPr>
          <p:nvPr>
            <p:ph type="subTitle" idx="1"/>
          </p:nvPr>
        </p:nvSpPr>
        <p:spPr>
          <a:xfrm>
            <a:off x="1523999" y="4286525"/>
            <a:ext cx="9144000" cy="2166526"/>
          </a:xfrm>
        </p:spPr>
        <p:txBody>
          <a:bodyPr>
            <a:normAutofit lnSpcReduction="10000"/>
          </a:bodyPr>
          <a:lstStyle/>
          <a:p>
            <a:r>
              <a:rPr lang="en-US" dirty="0">
                <a:latin typeface="Arial" panose="020B0604020202020204" pitchFamily="34" charset="0"/>
                <a:cs typeface="Arial" panose="020B0604020202020204" pitchFamily="34" charset="0"/>
              </a:rPr>
              <a:t>Independent Investigation</a:t>
            </a:r>
          </a:p>
          <a:p>
            <a:r>
              <a:rPr lang="haw-US" dirty="0" smtClean="0">
                <a:latin typeface="Arial" panose="020B0604020202020204" pitchFamily="34" charset="0"/>
                <a:cs typeface="Arial" panose="020B0604020202020204" pitchFamily="34" charset="0"/>
              </a:rPr>
              <a:t>Arrest of Tevita Cadiente</a:t>
            </a:r>
            <a:r>
              <a:rPr lang="en-US" dirty="0" smtClean="0">
                <a:latin typeface="Arial" panose="020B0604020202020204" pitchFamily="34" charset="0"/>
                <a:cs typeface="Arial" panose="020B0604020202020204" pitchFamily="34" charset="0"/>
              </a:rPr>
              <a:t> </a:t>
            </a:r>
          </a:p>
          <a:p>
            <a:r>
              <a:rPr lang="haw-US" dirty="0" smtClean="0">
                <a:latin typeface="Arial" panose="020B0604020202020204" pitchFamily="34" charset="0"/>
                <a:cs typeface="Arial" panose="020B0604020202020204" pitchFamily="34" charset="0"/>
              </a:rPr>
              <a:t>University Avenue between </a:t>
            </a:r>
            <a:r>
              <a:rPr lang="en-US" dirty="0" smtClean="0">
                <a:latin typeface="Arial" panose="020B0604020202020204" pitchFamily="34" charset="0"/>
                <a:cs typeface="Arial" panose="020B0604020202020204" pitchFamily="34" charset="0"/>
              </a:rPr>
              <a:t>Varsity Place and</a:t>
            </a:r>
            <a:r>
              <a:rPr lang="haw-US" dirty="0" smtClean="0">
                <a:latin typeface="Arial" panose="020B0604020202020204" pitchFamily="34" charset="0"/>
                <a:cs typeface="Arial" panose="020B0604020202020204" pitchFamily="34" charset="0"/>
              </a:rPr>
              <a:t> Dole Street</a:t>
            </a:r>
            <a:endParaRPr lang="en-US" dirty="0" smtClean="0">
              <a:latin typeface="Arial" panose="020B0604020202020204" pitchFamily="34" charset="0"/>
              <a:cs typeface="Arial" panose="020B0604020202020204" pitchFamily="34" charset="0"/>
            </a:endParaRPr>
          </a:p>
          <a:p>
            <a:r>
              <a:rPr lang="haw-US" dirty="0" smtClean="0">
                <a:latin typeface="Arial" panose="020B0604020202020204" pitchFamily="34" charset="0"/>
                <a:cs typeface="Arial" panose="020B0604020202020204" pitchFamily="34" charset="0"/>
              </a:rPr>
              <a:t>Honolulu,</a:t>
            </a:r>
            <a:r>
              <a:rPr lang="en-US" dirty="0" smtClean="0">
                <a:latin typeface="Arial" panose="020B0604020202020204" pitchFamily="34" charset="0"/>
                <a:cs typeface="Arial" panose="020B0604020202020204" pitchFamily="34" charset="0"/>
              </a:rPr>
              <a:t> HI</a:t>
            </a:r>
            <a:endParaRPr lang="en-US" dirty="0">
              <a:latin typeface="Arial" panose="020B0604020202020204" pitchFamily="34" charset="0"/>
              <a:cs typeface="Arial" panose="020B0604020202020204" pitchFamily="34" charset="0"/>
            </a:endParaRPr>
          </a:p>
          <a:p>
            <a:r>
              <a:rPr lang="haw-US" dirty="0" smtClean="0">
                <a:latin typeface="Arial" panose="020B0604020202020204" pitchFamily="34" charset="0"/>
                <a:cs typeface="Arial" panose="020B0604020202020204" pitchFamily="34" charset="0"/>
              </a:rPr>
              <a:t>January 1, 2024</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551" y1="20962" x2="32245" y2="43269"/>
                        <a14:foregroundMark x1="33061" y1="49423" x2="57551" y2="72500"/>
                        <a14:foregroundMark x1="40306" y1="73077" x2="56020" y2="18654"/>
                        <a14:foregroundMark x1="59796" y1="22308" x2="66224" y2="58462"/>
                        <a14:foregroundMark x1="67449" y1="44038" x2="56531" y2="16923"/>
                        <a14:foregroundMark x1="52245" y1="14423" x2="39796" y2="20000"/>
                        <a14:foregroundMark x1="36122" y1="27308" x2="37143" y2="68077"/>
                        <a14:foregroundMark x1="45102" y1="77500" x2="57653" y2="75769"/>
                        <a14:foregroundMark x1="64796" y1="69808" x2="56633" y2="80385"/>
                        <a14:foregroundMark x1="58367" y1="80192" x2="53878" y2="82500"/>
                        <a14:foregroundMark x1="33980" y1="61346" x2="49592" y2="82885"/>
                        <a14:foregroundMark x1="40000" y1="75769" x2="47143" y2="83846"/>
                        <a14:foregroundMark x1="35000" y1="28077" x2="31224" y2="48654"/>
                        <a14:foregroundMark x1="33673" y1="30577" x2="33673" y2="30577"/>
                        <a14:foregroundMark x1="35918" y1="25577" x2="35918" y2="25577"/>
                        <a14:foregroundMark x1="35408" y1="26346" x2="34592" y2="28077"/>
                        <a14:foregroundMark x1="34490" y1="29423" x2="34490" y2="29423"/>
                        <a14:foregroundMark x1="34184" y1="29038" x2="34184" y2="28846"/>
                        <a14:foregroundMark x1="33367" y1="32115" x2="31735" y2="38462"/>
                        <a14:foregroundMark x1="32143" y1="38654" x2="30918" y2="45577"/>
                        <a14:foregroundMark x1="31224" y1="41346" x2="31224" y2="41346"/>
                        <a14:foregroundMark x1="31224" y1="43462" x2="31224" y2="43462"/>
                        <a14:foregroundMark x1="48776" y1="83462" x2="52551" y2="84423"/>
                        <a14:foregroundMark x1="48980" y1="84808" x2="48980" y2="84808"/>
                        <a14:foregroundMark x1="46224" y1="83654" x2="41429" y2="81538"/>
                        <a14:foregroundMark x1="38776" y1="77308" x2="40918" y2="80385"/>
                        <a14:foregroundMark x1="36122" y1="73654" x2="38367" y2="77500"/>
                        <a14:foregroundMark x1="30612" y1="47692" x2="30612" y2="47692"/>
                        <a14:foregroundMark x1="30918" y1="49615" x2="32041" y2="59231"/>
                        <a14:foregroundMark x1="30714" y1="52308" x2="30714" y2="52308"/>
                        <a14:foregroundMark x1="30714" y1="54038" x2="30714" y2="54038"/>
                        <a14:foregroundMark x1="31429" y1="56538" x2="31429" y2="56538"/>
                        <a14:foregroundMark x1="32551" y1="61154" x2="34694" y2="69808"/>
                        <a14:foregroundMark x1="36327" y1="73654" x2="35000" y2="69808"/>
                        <a14:foregroundMark x1="34694" y1="70962" x2="34694" y2="70962"/>
                        <a14:foregroundMark x1="35408" y1="72500" x2="35408" y2="72500"/>
                        <a14:foregroundMark x1="34286" y1="69423" x2="34286" y2="69423"/>
                        <a14:foregroundMark x1="33571" y1="67500" x2="33571" y2="67500"/>
                        <a14:foregroundMark x1="33061" y1="65769" x2="33061" y2="65769"/>
                        <a14:foregroundMark x1="32347" y1="63269" x2="32347" y2="63269"/>
                        <a14:foregroundMark x1="31939" y1="61923" x2="31939" y2="61923"/>
                        <a14:foregroundMark x1="31429" y1="59231" x2="31429" y2="59231"/>
                        <a14:foregroundMark x1="31327" y1="57885" x2="31327" y2="57885"/>
                        <a14:foregroundMark x1="31224" y1="55577" x2="31224" y2="55577"/>
                        <a14:foregroundMark x1="30918" y1="42885" x2="30918" y2="42885"/>
                        <a14:foregroundMark x1="31735" y1="60769" x2="31735" y2="60769"/>
                        <a14:foregroundMark x1="32245" y1="64038" x2="32347" y2="64038"/>
                        <a14:foregroundMark x1="31939" y1="62885" x2="31939" y2="62885"/>
                        <a14:foregroundMark x1="32653" y1="65192" x2="32653" y2="65192"/>
                        <a14:foregroundMark x1="33163" y1="66923" x2="33061" y2="66923"/>
                        <a14:foregroundMark x1="33878" y1="68846" x2="33878" y2="68846"/>
                        <a14:foregroundMark x1="33571" y1="68654" x2="33571" y2="68654"/>
                        <a14:foregroundMark x1="34694" y1="70769" x2="34694" y2="70962"/>
                        <a14:foregroundMark x1="34286" y1="70385" x2="34286" y2="70385"/>
                      </a14:backgroundRemoval>
                    </a14:imgEffect>
                  </a14:imgLayer>
                </a14:imgProps>
              </a:ext>
              <a:ext uri="{28A0092B-C50C-407E-A947-70E740481C1C}">
                <a14:useLocalDpi xmlns:a14="http://schemas.microsoft.com/office/drawing/2010/main" val="0"/>
              </a:ext>
            </a:extLst>
          </a:blip>
          <a:stretch>
            <a:fillRect/>
          </a:stretch>
        </p:blipFill>
        <p:spPr>
          <a:xfrm>
            <a:off x="4088921" y="191729"/>
            <a:ext cx="3894446" cy="2035275"/>
          </a:xfrm>
          <a:prstGeom prst="rect">
            <a:avLst/>
          </a:prstGeom>
        </p:spPr>
      </p:pic>
    </p:spTree>
    <p:extLst>
      <p:ext uri="{BB962C8B-B14F-4D97-AF65-F5344CB8AC3E}">
        <p14:creationId xmlns:p14="http://schemas.microsoft.com/office/powerpoint/2010/main" val="904421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5861" y="1086677"/>
            <a:ext cx="10734261" cy="5632175"/>
          </a:xfrm>
        </p:spPr>
        <p:txBody>
          <a:bodyPr>
            <a:normAutofit lnSpcReduction="10000"/>
          </a:bodyPr>
          <a:lstStyle/>
          <a:p>
            <a:pPr algn="l"/>
            <a:r>
              <a:rPr lang="en-US" sz="3200" dirty="0" smtClean="0">
                <a:latin typeface="Arial" panose="020B0604020202020204" pitchFamily="34" charset="0"/>
                <a:cs typeface="Arial" panose="020B0604020202020204" pitchFamily="34" charset="0"/>
              </a:rPr>
              <a:t>	In</a:t>
            </a:r>
            <a:r>
              <a:rPr lang="en-US" sz="3200" i="1" dirty="0" smtClean="0">
                <a:latin typeface="Arial" panose="020B0604020202020204" pitchFamily="34" charset="0"/>
                <a:cs typeface="Arial" panose="020B0604020202020204" pitchFamily="34" charset="0"/>
              </a:rPr>
              <a:t> Hill v. California, </a:t>
            </a:r>
            <a:r>
              <a:rPr lang="en-US" sz="3200" dirty="0" smtClean="0">
                <a:latin typeface="Arial" panose="020B0604020202020204" pitchFamily="34" charset="0"/>
                <a:cs typeface="Arial" panose="020B0604020202020204" pitchFamily="34" charset="0"/>
              </a:rPr>
              <a:t>401 U.S. 797 (1971), the U.S. Supreme Court upheld the validity of an arrest despite mistaken identity because the officers had a reasonable, good-faith belief that the arrestee was their suspect. “The upshot was that the officers in good faith believed Miller was Hill and arrested him. They were quite wrong as it turned out, and subjective good-faith belief would not in itself justify either the arrest or the subsequent search. But sufficient probability, not certainty, is the touchstone of reasonableness under the Fourth Amendment and on the record before us the officers’ mistake was understandable and the arrest a reasonable response to the situation facing them at the time.” </a:t>
            </a:r>
            <a:r>
              <a:rPr lang="en-US" sz="3200" i="1" dirty="0">
                <a:latin typeface="Arial" panose="020B0604020202020204" pitchFamily="34" charset="0"/>
                <a:cs typeface="Arial" panose="020B0604020202020204" pitchFamily="34" charset="0"/>
              </a:rPr>
              <a:t>I</a:t>
            </a:r>
            <a:r>
              <a:rPr lang="en-US" sz="3200" i="1" dirty="0" smtClean="0">
                <a:latin typeface="Arial" panose="020B0604020202020204" pitchFamily="34" charset="0"/>
                <a:cs typeface="Arial" panose="020B0604020202020204" pitchFamily="34" charset="0"/>
              </a:rPr>
              <a:t>d</a:t>
            </a:r>
            <a:r>
              <a:rPr lang="en-US" sz="3200" dirty="0" smtClean="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a:t>
            </a:r>
            <a:r>
              <a:rPr lang="en-US" sz="3200" dirty="0" smtClean="0">
                <a:latin typeface="Arial" panose="020B0604020202020204" pitchFamily="34" charset="0"/>
                <a:cs typeface="Arial" panose="020B0604020202020204" pitchFamily="34" charset="0"/>
              </a:rPr>
              <a:t>t 804-04.</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426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8102"/>
          </a:xfrm>
        </p:spPr>
        <p:txBody>
          <a:bodyPr>
            <a:normAutofit/>
          </a:bodyPr>
          <a:lstStyle/>
          <a:p>
            <a:pPr algn="ctr"/>
            <a:r>
              <a:rPr lang="en-US" sz="5400" dirty="0" err="1" smtClean="0">
                <a:latin typeface="Arial" panose="020B0604020202020204" pitchFamily="34" charset="0"/>
                <a:cs typeface="Arial" panose="020B0604020202020204" pitchFamily="34" charset="0"/>
              </a:rPr>
              <a:t>Hawai</a:t>
            </a:r>
            <a:r>
              <a:rPr lang="haw-US" sz="5400" dirty="0" smtClean="0">
                <a:latin typeface="Arial" panose="020B0604020202020204" pitchFamily="34" charset="0"/>
                <a:cs typeface="Arial" panose="020B0604020202020204" pitchFamily="34" charset="0"/>
              </a:rPr>
              <a:t>ʻ</a:t>
            </a:r>
            <a:r>
              <a:rPr lang="en-US" sz="5400" dirty="0" smtClean="0">
                <a:latin typeface="Arial" panose="020B0604020202020204" pitchFamily="34" charset="0"/>
                <a:cs typeface="Arial" panose="020B0604020202020204" pitchFamily="34" charset="0"/>
              </a:rPr>
              <a:t>i Revised Statutes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116899"/>
            <a:ext cx="10515600" cy="4334004"/>
          </a:xfrm>
        </p:spPr>
        <p:txBody>
          <a:bodyPr>
            <a:normAutofit lnSpcReduction="10000"/>
          </a:bodyPr>
          <a:lstStyle/>
          <a:p>
            <a:pPr marL="0" indent="0">
              <a:buNone/>
            </a:pPr>
            <a:r>
              <a:rPr lang="en-US" sz="4000" dirty="0" smtClean="0">
                <a:latin typeface="Arial" panose="020B0604020202020204" pitchFamily="34" charset="0"/>
                <a:cs typeface="Arial" panose="020B0604020202020204" pitchFamily="34" charset="0"/>
              </a:rPr>
              <a:t>	HRS Sec. 803-7:  Use of force; duty to intervene and report unnecessary or excessive force.</a:t>
            </a:r>
          </a:p>
          <a:p>
            <a:pPr marL="0" indent="0">
              <a:buNone/>
            </a:pPr>
            <a:r>
              <a:rPr lang="en-US" sz="4000" dirty="0" smtClean="0">
                <a:latin typeface="Arial" panose="020B0604020202020204" pitchFamily="34" charset="0"/>
                <a:cs typeface="Arial" panose="020B0604020202020204" pitchFamily="34" charset="0"/>
              </a:rPr>
              <a:t>	(a) “In all cases where the person arrested refuses to submit or attempts to escape, a degree of force may be used by a law enforcement officer as is necessary to compel the person to submission.”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4725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6405" y="768626"/>
            <a:ext cx="10872592" cy="5950226"/>
          </a:xfrm>
        </p:spPr>
        <p:txBody>
          <a:bodyPr>
            <a:normAutofit fontScale="92500" lnSpcReduction="10000"/>
          </a:bodyPr>
          <a:lstStyle/>
          <a:p>
            <a:pPr algn="l"/>
            <a:r>
              <a:rPr lang="en-US" sz="3600" dirty="0" smtClean="0">
                <a:latin typeface="Arial" panose="020B0604020202020204" pitchFamily="34" charset="0"/>
                <a:cs typeface="Arial" panose="020B0604020202020204" pitchFamily="34" charset="0"/>
              </a:rPr>
              <a:t>	In this case, the responding Honolulu Police Officers believed that </a:t>
            </a:r>
            <a:r>
              <a:rPr lang="en-US" sz="3600" dirty="0" err="1" smtClean="0">
                <a:latin typeface="Arial" panose="020B0604020202020204" pitchFamily="34" charset="0"/>
                <a:cs typeface="Arial" panose="020B0604020202020204" pitchFamily="34" charset="0"/>
              </a:rPr>
              <a:t>Tevita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was in fact Sidney </a:t>
            </a:r>
            <a:r>
              <a:rPr lang="en-US" sz="3600" dirty="0" err="1" smtClean="0">
                <a:latin typeface="Arial" panose="020B0604020202020204" pitchFamily="34" charset="0"/>
                <a:cs typeface="Arial" panose="020B0604020202020204" pitchFamily="34" charset="0"/>
              </a:rPr>
              <a:t>Tafokitau</a:t>
            </a:r>
            <a:r>
              <a:rPr lang="en-US" sz="3600" dirty="0" smtClean="0">
                <a:latin typeface="Arial" panose="020B0604020202020204" pitchFamily="34" charset="0"/>
                <a:cs typeface="Arial" panose="020B0604020202020204" pitchFamily="34" charset="0"/>
              </a:rPr>
              <a:t>. </a:t>
            </a:r>
            <a:r>
              <a:rPr lang="haw-US" sz="3600" dirty="0" smtClean="0">
                <a:latin typeface="Arial" panose="020B0604020202020204" pitchFamily="34" charset="0"/>
                <a:cs typeface="Arial" panose="020B0604020202020204" pitchFamily="34" charset="0"/>
              </a:rPr>
              <a:t>The officers knew that Tafokitau had just driven up University Avenue, and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was running down University Avenue away from where shots were fired and an officer was hit. The radio said “he’s running.” Both </a:t>
            </a:r>
            <a:r>
              <a:rPr lang="en-US" sz="3600" dirty="0" err="1" smtClean="0">
                <a:latin typeface="Arial" panose="020B0604020202020204" pitchFamily="34" charset="0"/>
                <a:cs typeface="Arial" panose="020B0604020202020204" pitchFamily="34" charset="0"/>
              </a:rPr>
              <a:t>Tafokitau</a:t>
            </a:r>
            <a:r>
              <a:rPr lang="en-US" sz="3600" dirty="0" smtClean="0">
                <a:latin typeface="Arial" panose="020B0604020202020204" pitchFamily="34" charset="0"/>
                <a:cs typeface="Arial" panose="020B0604020202020204" pitchFamily="34" charset="0"/>
              </a:rPr>
              <a:t> and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are tall Polynesian males with facial hair and were wearing similarly patterned shorts.</a:t>
            </a:r>
          </a:p>
          <a:p>
            <a:pPr algn="l"/>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As a result, the officers attempted to arrest </a:t>
            </a:r>
            <a:r>
              <a:rPr lang="en-US" sz="3600" dirty="0" err="1" smtClean="0">
                <a:latin typeface="Arial" panose="020B0604020202020204" pitchFamily="34" charset="0"/>
                <a:cs typeface="Arial" panose="020B0604020202020204" pitchFamily="34" charset="0"/>
              </a:rPr>
              <a:t>Tevita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a:t>
            </a:r>
          </a:p>
          <a:p>
            <a:pPr algn="l"/>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resisted their efforts to arrest him.</a:t>
            </a:r>
          </a:p>
          <a:p>
            <a:pPr algn="l"/>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The officers then used such force “as necessary to compel the person to submission.”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641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93701" y="190500"/>
            <a:ext cx="5143500" cy="6057900"/>
          </a:xfrm>
          <a:prstGeom prst="rect">
            <a:avLst/>
          </a:prstGeom>
        </p:spPr>
      </p:pic>
      <p:pic>
        <p:nvPicPr>
          <p:cNvPr id="3" name="Picture 2"/>
          <p:cNvPicPr/>
          <p:nvPr/>
        </p:nvPicPr>
        <p:blipFill>
          <a:blip r:embed="rId3"/>
          <a:stretch>
            <a:fillRect/>
          </a:stretch>
        </p:blipFill>
        <p:spPr>
          <a:xfrm>
            <a:off x="5956300" y="190500"/>
            <a:ext cx="5676900" cy="6057900"/>
          </a:xfrm>
          <a:prstGeom prst="rect">
            <a:avLst/>
          </a:prstGeom>
        </p:spPr>
      </p:pic>
    </p:spTree>
    <p:extLst>
      <p:ext uri="{BB962C8B-B14F-4D97-AF65-F5344CB8AC3E}">
        <p14:creationId xmlns:p14="http://schemas.microsoft.com/office/powerpoint/2010/main" val="399058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81000" y="88900"/>
            <a:ext cx="7632700" cy="5778500"/>
          </a:xfrm>
          <a:prstGeom prst="rect">
            <a:avLst/>
          </a:prstGeom>
        </p:spPr>
      </p:pic>
      <p:pic>
        <p:nvPicPr>
          <p:cNvPr id="3" name="Picture 2"/>
          <p:cNvPicPr/>
          <p:nvPr/>
        </p:nvPicPr>
        <p:blipFill>
          <a:blip r:embed="rId3"/>
          <a:stretch>
            <a:fillRect/>
          </a:stretch>
        </p:blipFill>
        <p:spPr>
          <a:xfrm>
            <a:off x="5803900" y="88901"/>
            <a:ext cx="7912100" cy="5778500"/>
          </a:xfrm>
          <a:prstGeom prst="rect">
            <a:avLst/>
          </a:prstGeom>
        </p:spPr>
      </p:pic>
      <p:sp>
        <p:nvSpPr>
          <p:cNvPr id="7" name="TextBox 6"/>
          <p:cNvSpPr txBox="1"/>
          <p:nvPr/>
        </p:nvSpPr>
        <p:spPr>
          <a:xfrm>
            <a:off x="482600" y="6235700"/>
            <a:ext cx="11366500"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   Sidney </a:t>
            </a:r>
            <a:r>
              <a:rPr lang="en-US" sz="2000" dirty="0" err="1" smtClean="0">
                <a:latin typeface="Arial" panose="020B0604020202020204" pitchFamily="34" charset="0"/>
                <a:cs typeface="Arial" panose="020B0604020202020204" pitchFamily="34" charset="0"/>
              </a:rPr>
              <a:t>Tafokitau’s</a:t>
            </a:r>
            <a:r>
              <a:rPr lang="en-US" sz="2000" dirty="0" smtClean="0">
                <a:latin typeface="Arial" panose="020B0604020202020204" pitchFamily="34" charset="0"/>
                <a:cs typeface="Arial" panose="020B0604020202020204" pitchFamily="34" charset="0"/>
              </a:rPr>
              <a:t> shorts on 1/1/2024                                 </a:t>
            </a:r>
            <a:r>
              <a:rPr lang="en-US" sz="2000" dirty="0" err="1" smtClean="0">
                <a:latin typeface="Arial" panose="020B0604020202020204" pitchFamily="34" charset="0"/>
                <a:cs typeface="Arial" panose="020B0604020202020204" pitchFamily="34" charset="0"/>
              </a:rPr>
              <a:t>Tevita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Cadiente’s</a:t>
            </a:r>
            <a:r>
              <a:rPr lang="en-US" sz="2000" dirty="0" smtClean="0">
                <a:latin typeface="Arial" panose="020B0604020202020204" pitchFamily="34" charset="0"/>
                <a:cs typeface="Arial" panose="020B0604020202020204" pitchFamily="34" charset="0"/>
              </a:rPr>
              <a:t> shorts on 1/1/2024</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771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5782"/>
            <a:ext cx="9144000" cy="1002082"/>
          </a:xfrm>
        </p:spPr>
        <p:txBody>
          <a:bodyPr>
            <a:normAutofit/>
          </a:bodyPr>
          <a:lstStyle/>
          <a:p>
            <a:r>
              <a:rPr lang="en-US" sz="5400" dirty="0" err="1" smtClean="0">
                <a:latin typeface="Arial" panose="020B0604020202020204" pitchFamily="34" charset="0"/>
                <a:cs typeface="Arial" panose="020B0604020202020204" pitchFamily="34" charset="0"/>
              </a:rPr>
              <a:t>Hawai</a:t>
            </a:r>
            <a:r>
              <a:rPr lang="haw-US" sz="5400" dirty="0" smtClean="0">
                <a:latin typeface="Arial" panose="020B0604020202020204" pitchFamily="34" charset="0"/>
                <a:cs typeface="Arial" panose="020B0604020202020204" pitchFamily="34" charset="0"/>
              </a:rPr>
              <a:t>ʻ</a:t>
            </a:r>
            <a:r>
              <a:rPr lang="en-US" sz="5400" dirty="0" smtClean="0">
                <a:latin typeface="Arial" panose="020B0604020202020204" pitchFamily="34" charset="0"/>
                <a:cs typeface="Arial" panose="020B0604020202020204" pitchFamily="34" charset="0"/>
              </a:rPr>
              <a:t>i Revised Statutes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64296" y="2016689"/>
            <a:ext cx="10484285" cy="4559475"/>
          </a:xfrm>
        </p:spPr>
        <p:txBody>
          <a:bodyPr>
            <a:normAutofit fontScale="92500"/>
          </a:bodyPr>
          <a:lstStyle/>
          <a:p>
            <a:pPr algn="l"/>
            <a:r>
              <a:rPr lang="en-US" sz="4000" dirty="0" smtClean="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HRS Sec. 703-307: </a:t>
            </a:r>
            <a:r>
              <a:rPr lang="haw-US" sz="4100" dirty="0" smtClean="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Use of force in law enforcement states:</a:t>
            </a:r>
            <a:r>
              <a:rPr lang="haw-US" sz="4100" dirty="0" smtClean="0">
                <a:latin typeface="Arial" panose="020B0604020202020204" pitchFamily="34" charset="0"/>
                <a:cs typeface="Arial" panose="020B0604020202020204" pitchFamily="34" charset="0"/>
              </a:rPr>
              <a:t> (1)</a:t>
            </a:r>
            <a:r>
              <a:rPr lang="en-US" sz="4100" dirty="0" smtClean="0">
                <a:latin typeface="Arial" panose="020B0604020202020204" pitchFamily="34" charset="0"/>
                <a:cs typeface="Arial" panose="020B0604020202020204" pitchFamily="34" charset="0"/>
              </a:rPr>
              <a:t> “Subject to the provisions of this section and of section 703-310, the use of force upon or towards the person of another is justifiable when the actor is making or assisting in making an arrest and the actor believes that such force is immediately necessary to effect a lawful arrest.”</a:t>
            </a:r>
            <a:endParaRPr lang="en-US" sz="4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0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663879"/>
            <a:ext cx="10515600" cy="5874707"/>
          </a:xfrm>
        </p:spPr>
        <p:txBody>
          <a:bodyPr>
            <a:normAutofit/>
          </a:bodyPr>
          <a:lstStyle/>
          <a:p>
            <a:r>
              <a:rPr lang="en-US" sz="3600" dirty="0">
                <a:solidFill>
                  <a:schemeClr val="tx1"/>
                </a:solidFill>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The officers’ use of force on </a:t>
            </a:r>
            <a:r>
              <a:rPr lang="en-US" sz="3600" dirty="0" err="1" smtClean="0">
                <a:solidFill>
                  <a:schemeClr val="tx1"/>
                </a:solidFill>
                <a:latin typeface="Arial" panose="020B0604020202020204" pitchFamily="34" charset="0"/>
                <a:cs typeface="Arial" panose="020B0604020202020204" pitchFamily="34" charset="0"/>
              </a:rPr>
              <a:t>Tevita</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Cadiente</a:t>
            </a:r>
            <a:r>
              <a:rPr lang="en-US" sz="3600" dirty="0" smtClean="0">
                <a:solidFill>
                  <a:schemeClr val="tx1"/>
                </a:solidFill>
                <a:latin typeface="Arial" panose="020B0604020202020204" pitchFamily="34" charset="0"/>
                <a:cs typeface="Arial" panose="020B0604020202020204" pitchFamily="34" charset="0"/>
              </a:rPr>
              <a:t> was justifiable if the officers believed that such force was immediately necessary to effect the arrest.</a:t>
            </a:r>
          </a:p>
          <a:p>
            <a:r>
              <a:rPr lang="en-US" sz="3600" dirty="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Cadiente</a:t>
            </a:r>
            <a:r>
              <a:rPr lang="en-US" sz="3600" dirty="0" smtClean="0">
                <a:solidFill>
                  <a:schemeClr val="tx1"/>
                </a:solidFill>
                <a:latin typeface="Arial" panose="020B0604020202020204" pitchFamily="34" charset="0"/>
                <a:cs typeface="Arial" panose="020B0604020202020204" pitchFamily="34" charset="0"/>
              </a:rPr>
              <a:t>, in spite of repeated commands to put his hands behind his back to be handcuffed, kept struggling and refused to do so. He kept reaching for his waist area, a known location for hiding weapons and his arms kept flailing about, raising concerns he was reaching for a weapon on the ground or in an officer’s possession. </a:t>
            </a:r>
            <a:endParaRPr lang="en-US"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335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776614"/>
            <a:ext cx="10515600" cy="5812075"/>
          </a:xfrm>
        </p:spPr>
        <p:txBody>
          <a:bodyPr>
            <a:normAutofit lnSpcReduction="10000"/>
          </a:bodyPr>
          <a:lstStyle/>
          <a:p>
            <a:r>
              <a:rPr lang="en-US" sz="3600" dirty="0" smtClean="0">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The officers made repeated physical attempts to handcuff </a:t>
            </a:r>
            <a:r>
              <a:rPr lang="en-US" sz="3600" dirty="0" err="1" smtClean="0">
                <a:solidFill>
                  <a:schemeClr val="tx1"/>
                </a:solidFill>
                <a:latin typeface="Arial" panose="020B0604020202020204" pitchFamily="34" charset="0"/>
                <a:cs typeface="Arial" panose="020B0604020202020204" pitchFamily="34" charset="0"/>
              </a:rPr>
              <a:t>Cadiente</a:t>
            </a:r>
            <a:r>
              <a:rPr lang="en-US" sz="3600" dirty="0" smtClean="0">
                <a:solidFill>
                  <a:schemeClr val="tx1"/>
                </a:solidFill>
                <a:latin typeface="Arial" panose="020B0604020202020204" pitchFamily="34" charset="0"/>
                <a:cs typeface="Arial" panose="020B0604020202020204" pitchFamily="34" charset="0"/>
              </a:rPr>
              <a:t> including trying to move his arms, and using their hands and feet on him to gain compliance.</a:t>
            </a:r>
          </a:p>
          <a:p>
            <a:r>
              <a:rPr lang="en-US" sz="3600" dirty="0">
                <a:solidFill>
                  <a:schemeClr val="tx1"/>
                </a:solidFill>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This included an officer putting all of his weight on</a:t>
            </a:r>
            <a:r>
              <a:rPr lang="haw-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Cadiente’s</a:t>
            </a:r>
            <a:r>
              <a:rPr lang="en-US" sz="3600" dirty="0" smtClean="0">
                <a:solidFill>
                  <a:schemeClr val="tx1"/>
                </a:solidFill>
                <a:latin typeface="Arial" panose="020B0604020202020204" pitchFamily="34" charset="0"/>
                <a:cs typeface="Arial" panose="020B0604020202020204" pitchFamily="34" charset="0"/>
              </a:rPr>
              <a:t> shoulder without success. After even that failed, an officer can be heard yelling at </a:t>
            </a:r>
            <a:r>
              <a:rPr lang="en-US" sz="3600" dirty="0" err="1" smtClean="0">
                <a:solidFill>
                  <a:schemeClr val="tx1"/>
                </a:solidFill>
                <a:latin typeface="Arial" panose="020B0604020202020204" pitchFamily="34" charset="0"/>
                <a:cs typeface="Arial" panose="020B0604020202020204" pitchFamily="34" charset="0"/>
              </a:rPr>
              <a:t>Cadiente</a:t>
            </a:r>
            <a:r>
              <a:rPr lang="en-US" sz="3600" dirty="0" smtClean="0">
                <a:solidFill>
                  <a:schemeClr val="tx1"/>
                </a:solidFill>
                <a:latin typeface="Arial" panose="020B0604020202020204" pitchFamily="34" charset="0"/>
                <a:cs typeface="Arial" panose="020B0604020202020204" pitchFamily="34" charset="0"/>
              </a:rPr>
              <a:t> to put his hands behind his back to be handcuffed.</a:t>
            </a:r>
          </a:p>
          <a:p>
            <a:r>
              <a:rPr lang="en-US" sz="3600" dirty="0">
                <a:solidFill>
                  <a:schemeClr val="tx1"/>
                </a:solidFill>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Eventually the officers succeeded in handcuffing </a:t>
            </a:r>
            <a:r>
              <a:rPr lang="en-US" sz="3600" dirty="0" err="1" smtClean="0">
                <a:solidFill>
                  <a:schemeClr val="tx1"/>
                </a:solidFill>
                <a:latin typeface="Arial" panose="020B0604020202020204" pitchFamily="34" charset="0"/>
                <a:cs typeface="Arial" panose="020B0604020202020204" pitchFamily="34" charset="0"/>
              </a:rPr>
              <a:t>Cadiente</a:t>
            </a:r>
            <a:r>
              <a:rPr lang="en-US" sz="3600" dirty="0" smtClean="0">
                <a:solidFill>
                  <a:schemeClr val="tx1"/>
                </a:solidFill>
                <a:latin typeface="Arial" panose="020B0604020202020204" pitchFamily="34" charset="0"/>
                <a:cs typeface="Arial" panose="020B0604020202020204" pitchFamily="34" charset="0"/>
              </a:rPr>
              <a:t> and placing him under arrest.</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52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2365" y="251791"/>
            <a:ext cx="10667999" cy="1298713"/>
          </a:xfrm>
        </p:spPr>
        <p:txBody>
          <a:bodyPr/>
          <a:lstStyle/>
          <a:p>
            <a:r>
              <a:rPr lang="haw-US" dirty="0" smtClean="0">
                <a:latin typeface="Arial" panose="020B0604020202020204" pitchFamily="34" charset="0"/>
                <a:cs typeface="Arial" panose="020B0604020202020204" pitchFamily="34" charset="0"/>
              </a:rPr>
              <a:t>Hawaiʻi Revised Statutes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02365" y="2080591"/>
            <a:ext cx="10667999" cy="4267200"/>
          </a:xfrm>
        </p:spPr>
        <p:txBody>
          <a:bodyPr>
            <a:normAutofit/>
          </a:bodyPr>
          <a:lstStyle/>
          <a:p>
            <a:pPr algn="l"/>
            <a:r>
              <a:rPr lang="haw-US" sz="2800"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HRS Sec. 703-307  Use of force in law enforcement</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(2) The use of force is not justifiable under this section unless:</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(a) The actor makes known the purpose of the arrest or believes that it is otherwise known by or cannot reasonably be made known to the person to be arrested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791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9113" y="1192695"/>
            <a:ext cx="10668000" cy="4969565"/>
          </a:xfrm>
        </p:spPr>
        <p:txBody>
          <a:bodyPr>
            <a:normAutofit/>
          </a:bodyPr>
          <a:lstStyle/>
          <a:p>
            <a:pPr algn="l"/>
            <a:r>
              <a:rPr lang="haw-US" sz="3200" dirty="0" smtClean="0">
                <a:latin typeface="Arial" panose="020B0604020202020204" pitchFamily="34" charset="0"/>
                <a:cs typeface="Arial" panose="020B0604020202020204" pitchFamily="34" charset="0"/>
              </a:rPr>
              <a:t>	Here the officers knew shots were fired, that an officer was hit, the radio said “heʻs running.” Cadiente, like  Tafokitau was a tall polynesian male with facial hair and the exigencies of the situation were such that either the suspect knew what the arrest was for and there was no time to explain the arrest before attempting to take him into custody.</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472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983" y="501041"/>
            <a:ext cx="10809961" cy="1027134"/>
          </a:xfrm>
        </p:spPr>
        <p:txBody>
          <a:bodyPr/>
          <a:lstStyle/>
          <a:p>
            <a:r>
              <a:rPr lang="en-US" dirty="0" smtClean="0">
                <a:latin typeface="Arial" panose="020B0604020202020204" pitchFamily="34" charset="0"/>
                <a:cs typeface="Arial" panose="020B0604020202020204" pitchFamily="34" charset="0"/>
              </a:rPr>
              <a:t>Investigative Questions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13983" y="2016690"/>
            <a:ext cx="10809961" cy="4559473"/>
          </a:xfrm>
        </p:spPr>
        <p:txBody>
          <a:bodyPr>
            <a:normAutofit/>
          </a:bodyPr>
          <a:lstStyle/>
          <a:p>
            <a:pPr algn="l"/>
            <a:r>
              <a:rPr lang="en-US" sz="3500" dirty="0" smtClean="0">
                <a:latin typeface="Arial" panose="020B0604020202020204" pitchFamily="34" charset="0"/>
                <a:cs typeface="Arial" panose="020B0604020202020204" pitchFamily="34" charset="0"/>
              </a:rPr>
              <a:t>Question 1: Was the use of force used on </a:t>
            </a:r>
            <a:r>
              <a:rPr lang="en-US" sz="3500" dirty="0" err="1" smtClean="0">
                <a:latin typeface="Arial" panose="020B0604020202020204" pitchFamily="34" charset="0"/>
                <a:cs typeface="Arial" panose="020B0604020202020204" pitchFamily="34" charset="0"/>
              </a:rPr>
              <a:t>Tevita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Cadiente</a:t>
            </a:r>
            <a:r>
              <a:rPr lang="en-US" sz="3500" dirty="0" smtClean="0">
                <a:latin typeface="Arial" panose="020B0604020202020204" pitchFamily="34" charset="0"/>
                <a:cs typeface="Arial" panose="020B0604020202020204" pitchFamily="34" charset="0"/>
              </a:rPr>
              <a:t> on January 1, 2024 justified?</a:t>
            </a:r>
            <a:endParaRPr lang="en-US" sz="3500" dirty="0">
              <a:latin typeface="Arial" panose="020B0604020202020204" pitchFamily="34" charset="0"/>
              <a:cs typeface="Arial" panose="020B0604020202020204" pitchFamily="34" charset="0"/>
            </a:endParaRPr>
          </a:p>
          <a:p>
            <a:pPr algn="l"/>
            <a:endParaRPr lang="en-US" sz="4000" dirty="0" smtClean="0">
              <a:latin typeface="Arial" panose="020B0604020202020204" pitchFamily="34" charset="0"/>
              <a:cs typeface="Arial" panose="020B0604020202020204" pitchFamily="34" charset="0"/>
            </a:endParaRPr>
          </a:p>
          <a:p>
            <a:pPr algn="l"/>
            <a:r>
              <a:rPr lang="en-US" sz="3500" dirty="0" smtClean="0">
                <a:latin typeface="Arial" panose="020B0604020202020204" pitchFamily="34" charset="0"/>
                <a:cs typeface="Arial" panose="020B0604020202020204" pitchFamily="34" charset="0"/>
              </a:rPr>
              <a:t>Question 2: Will any charges be filed against any of the Honolulu Police Officers involved in the arrest of </a:t>
            </a:r>
            <a:r>
              <a:rPr lang="en-US" sz="3500" dirty="0" err="1" smtClean="0">
                <a:latin typeface="Arial" panose="020B0604020202020204" pitchFamily="34" charset="0"/>
                <a:cs typeface="Arial" panose="020B0604020202020204" pitchFamily="34" charset="0"/>
              </a:rPr>
              <a:t>Tevita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Cadiente</a:t>
            </a:r>
            <a:r>
              <a:rPr lang="en-US" sz="3500" dirty="0" smtClean="0">
                <a:latin typeface="Arial" panose="020B0604020202020204" pitchFamily="34" charset="0"/>
                <a:cs typeface="Arial" panose="020B0604020202020204" pitchFamily="34" charset="0"/>
              </a:rPr>
              <a:t> on January 1, 2024?</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75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01670"/>
          </a:xfrm>
        </p:spPr>
        <p:txBody>
          <a:bodyPr>
            <a:normAutofit/>
          </a:bodyPr>
          <a:lstStyle/>
          <a:p>
            <a:pPr algn="ctr"/>
            <a:r>
              <a:rPr lang="en-US" sz="6000" dirty="0" smtClean="0">
                <a:latin typeface="Arial" panose="020B0604020202020204" pitchFamily="34" charset="0"/>
                <a:cs typeface="Arial" panose="020B0604020202020204" pitchFamily="34" charset="0"/>
              </a:rPr>
              <a:t>HPD Use of Force Policies</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276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75785"/>
          </a:xfrm>
        </p:spPr>
        <p:txBody>
          <a:bodyPr>
            <a:normAutofit/>
          </a:bodyPr>
          <a:lstStyle/>
          <a:p>
            <a:pPr algn="ctr"/>
            <a:r>
              <a:rPr lang="en-US" dirty="0" smtClean="0">
                <a:latin typeface="Arial" panose="020B0604020202020204" pitchFamily="34" charset="0"/>
                <a:cs typeface="Arial" panose="020B0604020202020204" pitchFamily="34" charset="0"/>
              </a:rPr>
              <a:t>HPD Use of Force Policy No. 1.04 (2021)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41742"/>
            <a:ext cx="10515600" cy="4471791"/>
          </a:xfrm>
        </p:spPr>
        <p:txBody>
          <a:bodyPr>
            <a:normAutofit/>
          </a:bodyPr>
          <a:lstStyle/>
          <a:p>
            <a:pPr marL="0" indent="0">
              <a:buNone/>
            </a:pPr>
            <a:r>
              <a:rPr lang="en-US" sz="3800" dirty="0" smtClean="0">
                <a:latin typeface="Arial" panose="020B0604020202020204" pitchFamily="34" charset="0"/>
                <a:cs typeface="Arial" panose="020B0604020202020204" pitchFamily="34" charset="0"/>
              </a:rPr>
              <a:t>	HPD officers are allowed to use reasonable force. It must be “objectively reasonable” in light of the facts and circumstances as the officer perceived them to be at the time of the incident.</a:t>
            </a:r>
          </a:p>
          <a:p>
            <a:pPr marL="0" indent="0">
              <a:buNone/>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In this case, the responding officers believed that </a:t>
            </a:r>
            <a:r>
              <a:rPr lang="en-US" sz="3800" dirty="0" err="1" smtClean="0">
                <a:latin typeface="Arial" panose="020B0604020202020204" pitchFamily="34" charset="0"/>
                <a:cs typeface="Arial" panose="020B0604020202020204" pitchFamily="34" charset="0"/>
              </a:rPr>
              <a:t>Tevita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Cadiente</a:t>
            </a:r>
            <a:r>
              <a:rPr lang="en-US" sz="3800" dirty="0" smtClean="0">
                <a:latin typeface="Arial" panose="020B0604020202020204" pitchFamily="34" charset="0"/>
                <a:cs typeface="Arial" panose="020B0604020202020204" pitchFamily="34" charset="0"/>
              </a:rPr>
              <a:t> was in fact Sidney </a:t>
            </a:r>
            <a:r>
              <a:rPr lang="en-US" sz="3800" dirty="0" err="1" smtClean="0">
                <a:latin typeface="Arial" panose="020B0604020202020204" pitchFamily="34" charset="0"/>
                <a:cs typeface="Arial" panose="020B0604020202020204" pitchFamily="34" charset="0"/>
              </a:rPr>
              <a:t>Tafokitau</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793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1215025"/>
            <a:ext cx="10515600" cy="5273457"/>
          </a:xfrm>
        </p:spPr>
        <p:txBody>
          <a:bodyPr>
            <a:normAutofit/>
          </a:bodyPr>
          <a:lstStyle/>
          <a:p>
            <a:r>
              <a:rPr lang="en-US" sz="3600" dirty="0">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They knew that Sidney </a:t>
            </a:r>
            <a:r>
              <a:rPr lang="en-US" sz="3600" dirty="0" err="1" smtClean="0">
                <a:solidFill>
                  <a:schemeClr val="tx1"/>
                </a:solidFill>
                <a:latin typeface="Arial" panose="020B0604020202020204" pitchFamily="34" charset="0"/>
                <a:cs typeface="Arial" panose="020B0604020202020204" pitchFamily="34" charset="0"/>
              </a:rPr>
              <a:t>Tafokitau</a:t>
            </a:r>
            <a:r>
              <a:rPr lang="en-US" sz="3600" dirty="0" smtClean="0">
                <a:solidFill>
                  <a:schemeClr val="tx1"/>
                </a:solidFill>
                <a:latin typeface="Arial" panose="020B0604020202020204" pitchFamily="34" charset="0"/>
                <a:cs typeface="Arial" panose="020B0604020202020204" pitchFamily="34" charset="0"/>
              </a:rPr>
              <a:t> had tried to kill his ex-girlfriend that morning</a:t>
            </a:r>
            <a:r>
              <a:rPr lang="haw-US" sz="3600" dirty="0" smtClean="0">
                <a:solidFill>
                  <a:schemeClr val="tx1"/>
                </a:solidFill>
                <a:latin typeface="Arial" panose="020B0604020202020204" pitchFamily="34" charset="0"/>
                <a:cs typeface="Arial" panose="020B0604020202020204" pitchFamily="34" charset="0"/>
              </a:rPr>
              <a:t> by shooting her three times with his AR-15</a:t>
            </a:r>
            <a:r>
              <a:rPr lang="en-US" sz="3600" dirty="0" smtClean="0">
                <a:solidFill>
                  <a:schemeClr val="tx1"/>
                </a:solidFill>
                <a:latin typeface="Arial" panose="020B0604020202020204" pitchFamily="34" charset="0"/>
                <a:cs typeface="Arial" panose="020B0604020202020204" pitchFamily="34" charset="0"/>
              </a:rPr>
              <a:t>, had been shooting at police officers all day and had just shot and hit a police officer further up University Avenue.</a:t>
            </a:r>
          </a:p>
          <a:p>
            <a:r>
              <a:rPr lang="en-US" sz="3600" dirty="0">
                <a:solidFill>
                  <a:schemeClr val="tx1"/>
                </a:solidFill>
                <a:latin typeface="Arial" panose="020B0604020202020204" pitchFamily="34" charset="0"/>
                <a:cs typeface="Arial" panose="020B0604020202020204" pitchFamily="34" charset="0"/>
              </a:rPr>
              <a:t>	</a:t>
            </a:r>
            <a:r>
              <a:rPr lang="en-US" sz="3600" dirty="0" smtClean="0">
                <a:solidFill>
                  <a:schemeClr val="tx1"/>
                </a:solidFill>
                <a:latin typeface="Arial" panose="020B0604020202020204" pitchFamily="34" charset="0"/>
                <a:cs typeface="Arial" panose="020B0604020202020204" pitchFamily="34" charset="0"/>
              </a:rPr>
              <a:t>Were the officers’ Use of Force then “objectively reasonable?”</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450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821" y="225469"/>
            <a:ext cx="10484285" cy="751561"/>
          </a:xfrm>
        </p:spPr>
        <p:txBody>
          <a:bodyPr>
            <a:normAutofit/>
          </a:bodyPr>
          <a:lstStyle/>
          <a:p>
            <a:r>
              <a:rPr lang="en-US" sz="4400" dirty="0" smtClean="0">
                <a:latin typeface="Arial" panose="020B0604020202020204" pitchFamily="34" charset="0"/>
                <a:cs typeface="Arial" panose="020B0604020202020204" pitchFamily="34" charset="0"/>
              </a:rPr>
              <a:t>HPD Use of Force Policy No. 1.04 (2021)</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76821" y="1325217"/>
            <a:ext cx="10484285" cy="5288525"/>
          </a:xfrm>
        </p:spPr>
        <p:txBody>
          <a:bodyPr>
            <a:normAutofit fontScale="92500" lnSpcReduction="20000"/>
          </a:bodyPr>
          <a:lstStyle/>
          <a:p>
            <a:pPr algn="l"/>
            <a:r>
              <a:rPr lang="en-US" sz="3800" dirty="0" smtClean="0">
                <a:latin typeface="Arial" panose="020B0604020202020204" pitchFamily="34" charset="0"/>
                <a:cs typeface="Arial" panose="020B0604020202020204" pitchFamily="34" charset="0"/>
              </a:rPr>
              <a:t>	In determining the reasonableness of the officers’ actions, the First factor to be considered is the Severity of the Crime committed by the suspect.</a:t>
            </a:r>
          </a:p>
          <a:p>
            <a:pPr algn="l"/>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Here that would be Attempted Murder in the First Degree. (HRS 707-701 attempting to cause the death of a law enforcement officer arising out of the performance of official duties.). The more serious the offense, the greater the justification for the use of force.</a:t>
            </a:r>
          </a:p>
          <a:p>
            <a:pPr algn="l"/>
            <a:r>
              <a:rPr lang="en-US" sz="3800" dirty="0" smtClean="0">
                <a:latin typeface="Arial" panose="020B0604020202020204" pitchFamily="34" charset="0"/>
                <a:cs typeface="Arial" panose="020B0604020202020204" pitchFamily="34" charset="0"/>
              </a:rPr>
              <a:t>	In this case,</a:t>
            </a:r>
            <a:r>
              <a:rPr lang="haw-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Tafokitau</a:t>
            </a:r>
            <a:r>
              <a:rPr lang="en-US" sz="3800" dirty="0" smtClean="0">
                <a:latin typeface="Arial" panose="020B0604020202020204" pitchFamily="34" charset="0"/>
                <a:cs typeface="Arial" panose="020B0604020202020204" pitchFamily="34" charset="0"/>
              </a:rPr>
              <a:t> had shot his ex-girlfriend, had been shooting at police officers with his AR-15 all day, and had just shot and hit an officer further up University Avenue.</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851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9243" y="125260"/>
            <a:ext cx="10559441" cy="1014607"/>
          </a:xfrm>
        </p:spPr>
        <p:txBody>
          <a:bodyPr>
            <a:normAutofit/>
          </a:bodyPr>
          <a:lstStyle/>
          <a:p>
            <a:r>
              <a:rPr lang="en-US" sz="4400" dirty="0" smtClean="0">
                <a:latin typeface="Arial" panose="020B0604020202020204" pitchFamily="34" charset="0"/>
                <a:cs typeface="Arial" panose="020B0604020202020204" pitchFamily="34" charset="0"/>
              </a:rPr>
              <a:t>HPD Use of Force Policy No. 1.04 (2021)</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26926" y="1603332"/>
            <a:ext cx="10471758" cy="5022936"/>
          </a:xfrm>
        </p:spPr>
        <p:txBody>
          <a:bodyPr>
            <a:normAutofit fontScale="92500" lnSpcReduction="10000"/>
          </a:bodyPr>
          <a:lstStyle/>
          <a:p>
            <a:pPr algn="l"/>
            <a:r>
              <a:rPr lang="en-US" sz="3800" dirty="0" smtClean="0">
                <a:latin typeface="Arial" panose="020B0604020202020204" pitchFamily="34" charset="0"/>
                <a:cs typeface="Arial" panose="020B0604020202020204" pitchFamily="34" charset="0"/>
              </a:rPr>
              <a:t>	The Second factor regarding the reasonableness of the use of force is the Level of Threat. Here </a:t>
            </a:r>
            <a:r>
              <a:rPr lang="en-US" sz="3800" dirty="0" err="1" smtClean="0">
                <a:latin typeface="Arial" panose="020B0604020202020204" pitchFamily="34" charset="0"/>
                <a:cs typeface="Arial" panose="020B0604020202020204" pitchFamily="34" charset="0"/>
              </a:rPr>
              <a:t>Cadiente</a:t>
            </a:r>
            <a:r>
              <a:rPr lang="en-US" sz="3800" dirty="0" smtClean="0">
                <a:latin typeface="Arial" panose="020B0604020202020204" pitchFamily="34" charset="0"/>
                <a:cs typeface="Arial" panose="020B0604020202020204" pitchFamily="34" charset="0"/>
              </a:rPr>
              <a:t> was reaching for his waist area and Officer 4, based on his training and experience, thought he might have a weapon there. Officer</a:t>
            </a:r>
            <a:r>
              <a:rPr lang="haw-US" sz="3800" dirty="0" smtClean="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5 thought there might be a weapon nearby (</a:t>
            </a:r>
            <a:r>
              <a:rPr lang="en-US" sz="3800" dirty="0" err="1" smtClean="0">
                <a:latin typeface="Arial" panose="020B0604020202020204" pitchFamily="34" charset="0"/>
                <a:cs typeface="Arial" panose="020B0604020202020204" pitchFamily="34" charset="0"/>
              </a:rPr>
              <a:t>Cadiente</a:t>
            </a:r>
            <a:r>
              <a:rPr lang="en-US" sz="3800" dirty="0" smtClean="0">
                <a:latin typeface="Arial" panose="020B0604020202020204" pitchFamily="34" charset="0"/>
                <a:cs typeface="Arial" panose="020B0604020202020204" pitchFamily="34" charset="0"/>
              </a:rPr>
              <a:t> had something in his right hand as he was fleeing. It turned out to be a cell phone.). Officer </a:t>
            </a:r>
            <a:r>
              <a:rPr lang="en-US" sz="3800" dirty="0">
                <a:latin typeface="Arial" panose="020B0604020202020204" pitchFamily="34" charset="0"/>
                <a:cs typeface="Arial" panose="020B0604020202020204" pitchFamily="34" charset="0"/>
              </a:rPr>
              <a:t>2</a:t>
            </a:r>
            <a:r>
              <a:rPr lang="en-US" sz="3800" dirty="0" smtClean="0">
                <a:latin typeface="Arial" panose="020B0604020202020204" pitchFamily="34" charset="0"/>
                <a:cs typeface="Arial" panose="020B0604020202020204" pitchFamily="34" charset="0"/>
              </a:rPr>
              <a:t> </a:t>
            </a:r>
            <a:r>
              <a:rPr lang="haw-US" sz="3800" dirty="0" smtClean="0">
                <a:latin typeface="Arial" panose="020B0604020202020204" pitchFamily="34" charset="0"/>
                <a:cs typeface="Arial" panose="020B0604020202020204" pitchFamily="34" charset="0"/>
              </a:rPr>
              <a:t>was concerned that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Cadiente</a:t>
            </a:r>
            <a:r>
              <a:rPr lang="en-US" sz="3800" dirty="0" smtClean="0">
                <a:latin typeface="Arial" panose="020B0604020202020204" pitchFamily="34" charset="0"/>
                <a:cs typeface="Arial" panose="020B0604020202020204" pitchFamily="34" charset="0"/>
              </a:rPr>
              <a:t> </a:t>
            </a:r>
            <a:r>
              <a:rPr lang="haw-US" sz="3800" dirty="0" smtClean="0">
                <a:latin typeface="Arial" panose="020B0604020202020204" pitchFamily="34" charset="0"/>
                <a:cs typeface="Arial" panose="020B0604020202020204" pitchFamily="34" charset="0"/>
              </a:rPr>
              <a:t>was near </a:t>
            </a:r>
            <a:r>
              <a:rPr lang="en-US" sz="3800" dirty="0" smtClean="0">
                <a:latin typeface="Arial" panose="020B0604020202020204" pitchFamily="34" charset="0"/>
                <a:cs typeface="Arial" panose="020B0604020202020204" pitchFamily="34" charset="0"/>
              </a:rPr>
              <a:t>Officer 2’s firearm</a:t>
            </a:r>
            <a:r>
              <a:rPr lang="haw-US" sz="3800" dirty="0" smtClean="0">
                <a:latin typeface="Arial" panose="020B0604020202020204" pitchFamily="34" charset="0"/>
                <a:cs typeface="Arial" panose="020B0604020202020204" pitchFamily="34" charset="0"/>
              </a:rPr>
              <a:t> when he was trying to subdue him.</a:t>
            </a:r>
            <a:endParaRPr lang="en-US" sz="3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582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3200"/>
            <a:ext cx="10515600" cy="1028700"/>
          </a:xfrm>
        </p:spPr>
        <p:txBody>
          <a:bodyPr>
            <a:normAutofit/>
          </a:bodyPr>
          <a:lstStyle/>
          <a:p>
            <a:pPr algn="ctr"/>
            <a:r>
              <a:rPr lang="en-US" dirty="0" smtClean="0">
                <a:latin typeface="Arial" panose="020B0604020202020204" pitchFamily="34" charset="0"/>
                <a:cs typeface="Arial" panose="020B0604020202020204" pitchFamily="34" charset="0"/>
              </a:rPr>
              <a:t>HPD Use of Force Policy No. 1.04 (2021)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540702"/>
            <a:ext cx="10515600" cy="5317298"/>
          </a:xfrm>
        </p:spPr>
        <p:txBody>
          <a:bodyPr>
            <a:normAutofit fontScale="92500" lnSpcReduction="20000"/>
          </a:bodyPr>
          <a:lstStyle/>
          <a:p>
            <a:pPr marL="0" indent="0">
              <a:buNone/>
            </a:pPr>
            <a:r>
              <a:rPr lang="en-US" sz="3800" dirty="0" smtClean="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The Third factor regarding Reasonable Force is the subject’s Level of Resistance. The greater the level or behavior of resistance, the greater the justification for greater use of force. Here it was Active Resistance when the subject physically counteracts an officer’s attempt to control the situation that creates a risk of bodily injury to the officers.</a:t>
            </a:r>
          </a:p>
          <a:p>
            <a:pPr marL="0" indent="0">
              <a:buNone/>
            </a:pP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kept resisting multiple officers’ attempts to handcuff and arrest him. He refused to put his hands behind his back and kept reaching for his waist area and flailing his arms around; raising concerns he was reaching for a weapon he had on his person or was nearby including on the ground or in an officers’ possession.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6171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890"/>
            <a:ext cx="10515600" cy="839244"/>
          </a:xfrm>
        </p:spPr>
        <p:txBody>
          <a:bodyPr>
            <a:normAutofit/>
          </a:bodyPr>
          <a:lstStyle/>
          <a:p>
            <a:pPr algn="ctr"/>
            <a:r>
              <a:rPr lang="en-US" dirty="0" smtClean="0">
                <a:latin typeface="Arial" panose="020B0604020202020204" pitchFamily="34" charset="0"/>
                <a:cs typeface="Arial" panose="020B0604020202020204" pitchFamily="34" charset="0"/>
              </a:rPr>
              <a:t>HPD Use of Force Policy No. 1.04 (2021)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390390"/>
            <a:ext cx="10515600" cy="5210825"/>
          </a:xfrm>
        </p:spPr>
        <p:txBody>
          <a:bodyPr>
            <a:normAutofit fontScale="92500" lnSpcReduction="10000"/>
          </a:bodyPr>
          <a:lstStyle/>
          <a:p>
            <a:pPr marL="0" indent="0">
              <a:buNone/>
            </a:pPr>
            <a:r>
              <a:rPr lang="en-US" sz="38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type of Control Force Options for officers to use when effecting an arrest include physical confrontation consisting of “strikes, kicks, takedowns, strong grabs . . . . wrestling and other active physical measures to control a resistant or violent person.” Also referred to as “Empty Hand Techniques.”</a:t>
            </a:r>
          </a:p>
          <a:p>
            <a:pPr marL="0" indent="0">
              <a:buNone/>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[The United States Department of Justice uses the description “Empty Hand Control” as a Hard Technique: officers using punching and kicking to restrain an individual.]</a:t>
            </a:r>
          </a:p>
          <a:p>
            <a:pPr marL="0" indent="0">
              <a:buNone/>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Here, the Honolulu Police Officers used all of the above physical techniques (though not kicking) and eventually were able to handcuff and arrest Mr.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2918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100"/>
            <a:ext cx="10515600" cy="1027134"/>
          </a:xfrm>
        </p:spPr>
        <p:txBody>
          <a:bodyPr>
            <a:normAutofit/>
          </a:bodyPr>
          <a:lstStyle/>
          <a:p>
            <a:pPr algn="ctr"/>
            <a:r>
              <a:rPr lang="en-US" dirty="0" smtClean="0">
                <a:latin typeface="Arial" panose="020B0604020202020204" pitchFamily="34" charset="0"/>
                <a:cs typeface="Arial" panose="020B0604020202020204" pitchFamily="34" charset="0"/>
              </a:rPr>
              <a:t>HPD Use of Force Policy No. 1.04 (2021)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65962"/>
            <a:ext cx="10515600" cy="5073041"/>
          </a:xfrm>
        </p:spPr>
        <p:txBody>
          <a:bodyPr>
            <a:normAutofit fontScale="92500" lnSpcReduction="10000"/>
          </a:bodyPr>
          <a:lstStyle/>
          <a:p>
            <a:pPr marL="0" indent="0">
              <a:buNone/>
            </a:pPr>
            <a:r>
              <a:rPr lang="en-US" dirty="0" smtClean="0"/>
              <a:t>	</a:t>
            </a:r>
            <a:r>
              <a:rPr lang="en-US" sz="3800" dirty="0" smtClean="0">
                <a:latin typeface="Arial" panose="020B0604020202020204" pitchFamily="34" charset="0"/>
                <a:cs typeface="Arial" panose="020B0604020202020204" pitchFamily="34" charset="0"/>
              </a:rPr>
              <a:t>Regarding the use of strikes or kicks, “the main goal is to cause a muscle dysfunction or to provide a distraction for the officer to gain control. Primary targets are large muscle mass areas, and secondary targets are joints and bones. Targeting of deadly force areas (e.g. the eyes, groin, throat, and heart) must be restricted to only a small number of appropriate and justified situations.” </a:t>
            </a:r>
          </a:p>
          <a:p>
            <a:pPr marL="0" indent="0">
              <a:buNone/>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Here an officer stepped hard on</a:t>
            </a:r>
            <a:r>
              <a:rPr lang="haw-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Cadiente’s</a:t>
            </a:r>
            <a:r>
              <a:rPr lang="en-US" sz="3800" dirty="0" smtClean="0">
                <a:latin typeface="Arial" panose="020B0604020202020204" pitchFamily="34" charset="0"/>
                <a:cs typeface="Arial" panose="020B0604020202020204" pitchFamily="34" charset="0"/>
              </a:rPr>
              <a:t> shoulder twice. The officers used multiple fist strikes in attempting to handcuff </a:t>
            </a:r>
            <a:r>
              <a:rPr lang="en-US" sz="3800" dirty="0" err="1" smtClean="0">
                <a:latin typeface="Arial" panose="020B0604020202020204" pitchFamily="34" charset="0"/>
                <a:cs typeface="Arial" panose="020B0604020202020204" pitchFamily="34" charset="0"/>
              </a:rPr>
              <a:t>Cadiente</a:t>
            </a:r>
            <a:r>
              <a:rPr lang="en-US" sz="3800" dirty="0" smtClean="0">
                <a:latin typeface="Arial" panose="020B0604020202020204" pitchFamily="34" charset="0"/>
                <a:cs typeface="Arial" panose="020B0604020202020204" pitchFamily="34" charset="0"/>
              </a:rPr>
              <a:t>.</a:t>
            </a:r>
            <a:endParaRPr lang="en-US" dirty="0"/>
          </a:p>
        </p:txBody>
      </p:sp>
    </p:spTree>
    <p:extLst>
      <p:ext uri="{BB962C8B-B14F-4D97-AF65-F5344CB8AC3E}">
        <p14:creationId xmlns:p14="http://schemas.microsoft.com/office/powerpoint/2010/main" val="2259240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9143"/>
          </a:xfrm>
        </p:spPr>
        <p:txBody>
          <a:bodyPr>
            <a:normAutofit/>
          </a:bodyPr>
          <a:lstStyle/>
          <a:p>
            <a:pPr algn="ctr"/>
            <a:r>
              <a:rPr lang="en-US" sz="6000" dirty="0" smtClean="0">
                <a:latin typeface="Arial" panose="020B0604020202020204" pitchFamily="34" charset="0"/>
                <a:cs typeface="Arial" panose="020B0604020202020204" pitchFamily="34" charset="0"/>
              </a:rPr>
              <a:t>The Scene</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075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20123" y="-3351821"/>
            <a:ext cx="10339211" cy="12680912"/>
          </a:xfrm>
          <a:prstGeom prst="rect">
            <a:avLst/>
          </a:prstGeom>
        </p:spPr>
      </p:pic>
    </p:spTree>
    <p:extLst>
      <p:ext uri="{BB962C8B-B14F-4D97-AF65-F5344CB8AC3E}">
        <p14:creationId xmlns:p14="http://schemas.microsoft.com/office/powerpoint/2010/main" val="207537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3983" y="275572"/>
            <a:ext cx="10622071" cy="1340285"/>
          </a:xfrm>
        </p:spPr>
        <p:txBody>
          <a:bodyPr/>
          <a:lstStyle/>
          <a:p>
            <a:r>
              <a:rPr lang="en-US" dirty="0" smtClean="0">
                <a:latin typeface="Arial" panose="020B0604020202020204" pitchFamily="34" charset="0"/>
                <a:cs typeface="Arial" panose="020B0604020202020204" pitchFamily="34" charset="0"/>
              </a:rPr>
              <a:t>Conclusion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05948" y="2464904"/>
            <a:ext cx="10005392" cy="4055165"/>
          </a:xfrm>
        </p:spPr>
        <p:txBody>
          <a:bodyPr>
            <a:normAutofit/>
          </a:bodyPr>
          <a:lstStyle/>
          <a:p>
            <a:pPr marL="742950" indent="-742950" algn="l">
              <a:buAutoNum type="arabicPeriod"/>
            </a:pPr>
            <a:r>
              <a:rPr lang="en-US" sz="3600" dirty="0" smtClean="0">
                <a:latin typeface="Arial" panose="020B0604020202020204" pitchFamily="34" charset="0"/>
                <a:cs typeface="Arial" panose="020B0604020202020204" pitchFamily="34" charset="0"/>
              </a:rPr>
              <a:t>The use of force on </a:t>
            </a:r>
            <a:r>
              <a:rPr lang="en-US" sz="3600" dirty="0" err="1" smtClean="0">
                <a:latin typeface="Arial" panose="020B0604020202020204" pitchFamily="34" charset="0"/>
                <a:cs typeface="Arial" panose="020B0604020202020204" pitchFamily="34" charset="0"/>
              </a:rPr>
              <a:t>Tevita</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on January 1, 2024 was justified.</a:t>
            </a:r>
          </a:p>
          <a:p>
            <a:pPr marL="742950" indent="-742950" algn="l">
              <a:buAutoNum type="arabicPeriod"/>
            </a:pPr>
            <a:endParaRPr lang="en-US" sz="3600" dirty="0">
              <a:latin typeface="Arial" panose="020B0604020202020204" pitchFamily="34" charset="0"/>
              <a:cs typeface="Arial" panose="020B0604020202020204" pitchFamily="34" charset="0"/>
            </a:endParaRPr>
          </a:p>
          <a:p>
            <a:pPr marL="742950" indent="-742950" algn="l">
              <a:buAutoNum type="arabicPeriod"/>
            </a:pPr>
            <a:r>
              <a:rPr lang="en-US" sz="3600" dirty="0" smtClean="0">
                <a:latin typeface="Arial" panose="020B0604020202020204" pitchFamily="34" charset="0"/>
                <a:cs typeface="Arial" panose="020B0604020202020204" pitchFamily="34" charset="0"/>
              </a:rPr>
              <a:t>No charges will be brought against the Honolulu Police Officers involved in the arrest of </a:t>
            </a:r>
            <a:r>
              <a:rPr lang="en-US" sz="3600" dirty="0" err="1" smtClean="0">
                <a:latin typeface="Arial" panose="020B0604020202020204" pitchFamily="34" charset="0"/>
                <a:cs typeface="Arial" panose="020B0604020202020204" pitchFamily="34" charset="0"/>
              </a:rPr>
              <a:t>Tevita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on January 1, 2024.</a:t>
            </a:r>
          </a:p>
          <a:p>
            <a:pPr algn="l"/>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371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5328" y="-3554311"/>
            <a:ext cx="11774469" cy="15240106"/>
          </a:xfrm>
          <a:prstGeom prst="rect">
            <a:avLst/>
          </a:prstGeom>
        </p:spPr>
      </p:pic>
    </p:spTree>
    <p:extLst>
      <p:ext uri="{BB962C8B-B14F-4D97-AF65-F5344CB8AC3E}">
        <p14:creationId xmlns:p14="http://schemas.microsoft.com/office/powerpoint/2010/main" val="4119281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3"/>
            <a:ext cx="12192000" cy="6853314"/>
          </a:xfrm>
          <a:prstGeom prst="rect">
            <a:avLst/>
          </a:prstGeom>
        </p:spPr>
      </p:pic>
    </p:spTree>
    <p:extLst>
      <p:ext uri="{BB962C8B-B14F-4D97-AF65-F5344CB8AC3E}">
        <p14:creationId xmlns:p14="http://schemas.microsoft.com/office/powerpoint/2010/main" val="58671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5861" y="278296"/>
            <a:ext cx="10721009" cy="1020417"/>
          </a:xfrm>
        </p:spPr>
        <p:txBody>
          <a:bodyPr>
            <a:normAutofit/>
          </a:bodyPr>
          <a:lstStyle/>
          <a:p>
            <a:r>
              <a:rPr lang="haw-US" dirty="0" smtClean="0">
                <a:latin typeface="Arial" panose="020B0604020202020204" pitchFamily="34" charset="0"/>
                <a:cs typeface="Arial" panose="020B0604020202020204" pitchFamily="34" charset="0"/>
              </a:rPr>
              <a:t>Honolulu Police Officer Actions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75861" y="1470991"/>
            <a:ext cx="10721009" cy="5168347"/>
          </a:xfrm>
        </p:spPr>
        <p:txBody>
          <a:bodyPr>
            <a:normAutofit fontScale="92500"/>
          </a:bodyPr>
          <a:lstStyle/>
          <a:p>
            <a:pPr algn="l"/>
            <a:r>
              <a:rPr lang="haw-US" dirty="0" smtClean="0">
                <a:latin typeface="Arial" panose="020B0604020202020204" pitchFamily="34" charset="0"/>
                <a:cs typeface="Arial" panose="020B0604020202020204" pitchFamily="34" charset="0"/>
              </a:rPr>
              <a:t>	</a:t>
            </a:r>
            <a:r>
              <a:rPr lang="haw-US" sz="3000" dirty="0" smtClean="0">
                <a:latin typeface="Arial" panose="020B0604020202020204" pitchFamily="34" charset="0"/>
                <a:cs typeface="Arial" panose="020B0604020202020204" pitchFamily="34" charset="0"/>
              </a:rPr>
              <a:t>At about 4:14 p.m., Officer 6 was driving on Kapiolani Boulevard in an unmarked car with Officer 7 as his passenger. They heard from dispatch that shots were fired and an officer was down. Through the radio, he heard gunshots and a male yelling. Officer 6 then turned up University Avenue. Hearing “heʻs running” on the radio, Officers 6 and 7 saw Cadiente running Mauka up University Avenue. Believing that Cadiente was Tafokitau, Officer 6 pulled his vehicle up next  to him. Officer 7 leaned out the passenger window and announced to Cadiente “stop, police” several times. Officer 7 then got out of the car. Officer 7 was wearing a vest with a badge and POLICE on the front. Cadiente looked at them said “Oh fuck,” turned around and started running down in the Makai direction on University Avenue.</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756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511" y="0"/>
            <a:ext cx="5216978" cy="6858000"/>
          </a:xfrm>
          <a:prstGeom prst="rect">
            <a:avLst/>
          </a:prstGeom>
        </p:spPr>
      </p:pic>
    </p:spTree>
    <p:extLst>
      <p:ext uri="{BB962C8B-B14F-4D97-AF65-F5344CB8AC3E}">
        <p14:creationId xmlns:p14="http://schemas.microsoft.com/office/powerpoint/2010/main" val="7543670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879" y="175364"/>
            <a:ext cx="10797436" cy="1052187"/>
          </a:xfrm>
        </p:spPr>
        <p:txBody>
          <a:bodyPr/>
          <a:lstStyle/>
          <a:p>
            <a:r>
              <a:rPr lang="haw-US" dirty="0" smtClean="0">
                <a:latin typeface="Arial" panose="020B0604020202020204" pitchFamily="34" charset="0"/>
                <a:cs typeface="Arial" panose="020B0604020202020204" pitchFamily="34" charset="0"/>
              </a:rPr>
              <a:t>Honolulu Police Officer Actions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63879" y="1503123"/>
            <a:ext cx="10797436" cy="5354877"/>
          </a:xfrm>
        </p:spPr>
        <p:txBody>
          <a:bodyPr>
            <a:normAutofit fontScale="92500" lnSpcReduction="10000"/>
          </a:bodyPr>
          <a:lstStyle/>
          <a:p>
            <a:pPr algn="l"/>
            <a:r>
              <a:rPr lang="haw-US" sz="3200" dirty="0" smtClean="0">
                <a:latin typeface="Arial" panose="020B0604020202020204" pitchFamily="34" charset="0"/>
                <a:cs typeface="Arial" panose="020B0604020202020204" pitchFamily="34" charset="0"/>
              </a:rPr>
              <a:t>	Officer 1 saw that Cadiente was fleeing from a Honolulu Police Officer, running South or Makai bound on University Avenue.</a:t>
            </a:r>
            <a:r>
              <a:rPr lang="en-US" sz="3200" dirty="0" smtClean="0">
                <a:latin typeface="Arial" panose="020B0604020202020204" pitchFamily="34" charset="0"/>
                <a:cs typeface="Arial" panose="020B0604020202020204" pitchFamily="34" charset="0"/>
              </a:rPr>
              <a:t> Based on his location, appearance and clothing,</a:t>
            </a:r>
            <a:r>
              <a:rPr lang="haw-US" sz="3200" dirty="0" smtClean="0">
                <a:latin typeface="Arial" panose="020B0604020202020204" pitchFamily="34" charset="0"/>
                <a:cs typeface="Arial" panose="020B0604020202020204" pitchFamily="34" charset="0"/>
              </a:rPr>
              <a:t> Officer 1 thought Cadiente was Sidney Tafokitau.</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Officer 1 drove his HPD SWAT van onto the sidewalk in an attempt to block Cadient</a:t>
            </a:r>
            <a:r>
              <a:rPr lang="en-US" sz="3200" dirty="0" smtClean="0">
                <a:latin typeface="Arial" panose="020B0604020202020204" pitchFamily="34" charset="0"/>
                <a:cs typeface="Arial" panose="020B0604020202020204" pitchFamily="34" charset="0"/>
              </a:rPr>
              <a:t>e</a:t>
            </a:r>
            <a:r>
              <a:rPr lang="haw-US" sz="3200" dirty="0" smtClean="0">
                <a:latin typeface="Arial" panose="020B0604020202020204" pitchFamily="34" charset="0"/>
                <a:cs typeface="Arial" panose="020B0604020202020204" pitchFamily="34" charset="0"/>
              </a:rPr>
              <a:t>ʻs escape.</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The van bumped over the curb and inadvertently collided with Cadiente, pushing him against a chain link fence.</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Officer 1 announced “Police” multiple times and pulled Cadiente to the ground </a:t>
            </a:r>
            <a:r>
              <a:rPr lang="en-US" sz="3200" dirty="0" smtClean="0">
                <a:latin typeface="Arial" panose="020B0604020202020204" pitchFamily="34" charset="0"/>
                <a:cs typeface="Arial" panose="020B0604020202020204" pitchFamily="34" charset="0"/>
              </a:rPr>
              <a:t>in a prone position </a:t>
            </a:r>
            <a:r>
              <a:rPr lang="haw-US" sz="3200" dirty="0" smtClean="0">
                <a:latin typeface="Arial" panose="020B0604020202020204" pitchFamily="34" charset="0"/>
                <a:cs typeface="Arial" panose="020B0604020202020204" pitchFamily="34" charset="0"/>
              </a:rPr>
              <a:t>as Cadiente was trying to pull </a:t>
            </a:r>
            <a:r>
              <a:rPr lang="en-US" sz="3200" dirty="0" smtClean="0">
                <a:latin typeface="Arial" panose="020B0604020202020204" pitchFamily="34" charset="0"/>
                <a:cs typeface="Arial" panose="020B0604020202020204" pitchFamily="34" charset="0"/>
              </a:rPr>
              <a:t>away </a:t>
            </a:r>
            <a:r>
              <a:rPr lang="haw-US" sz="3200" dirty="0" smtClean="0">
                <a:latin typeface="Arial" panose="020B0604020202020204" pitchFamily="34" charset="0"/>
                <a:cs typeface="Arial" panose="020B0604020202020204" pitchFamily="34" charset="0"/>
              </a:rPr>
              <a:t>from him. Cadiente kept reaching under the van for a dark object which Officer 1 </a:t>
            </a:r>
            <a:r>
              <a:rPr lang="en-US" sz="3200" dirty="0" smtClean="0">
                <a:latin typeface="Arial" panose="020B0604020202020204" pitchFamily="34" charset="0"/>
                <a:cs typeface="Arial" panose="020B0604020202020204" pitchFamily="34" charset="0"/>
              </a:rPr>
              <a:t>was concerned might</a:t>
            </a:r>
            <a:r>
              <a:rPr lang="haw-US" sz="3200" dirty="0" smtClean="0">
                <a:latin typeface="Arial" panose="020B0604020202020204" pitchFamily="34" charset="0"/>
                <a:cs typeface="Arial" panose="020B0604020202020204" pitchFamily="34" charset="0"/>
              </a:rPr>
              <a:t> be a firearm.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595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50312"/>
            <a:ext cx="10515600" cy="1027135"/>
          </a:xfrm>
        </p:spPr>
        <p:txBody>
          <a:bodyPr>
            <a:normAutofit fontScale="90000"/>
          </a:bodyPr>
          <a:lstStyle/>
          <a:p>
            <a:pPr algn="ctr"/>
            <a:r>
              <a:rPr lang="haw-US" dirty="0" smtClean="0">
                <a:latin typeface="Arial" panose="020B0604020202020204" pitchFamily="34" charset="0"/>
                <a:cs typeface="Arial" panose="020B0604020202020204" pitchFamily="34" charset="0"/>
              </a:rPr>
              <a:t>Honolulu Police Officer Actions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31850" y="1766170"/>
            <a:ext cx="10515600" cy="5091830"/>
          </a:xfrm>
        </p:spPr>
        <p:txBody>
          <a:bodyPr>
            <a:normAutofit/>
          </a:bodyPr>
          <a:lstStyle/>
          <a:p>
            <a:r>
              <a:rPr lang="haw-US" sz="3200" dirty="0" smtClean="0">
                <a:latin typeface="Arial" panose="020B0604020202020204" pitchFamily="34" charset="0"/>
                <a:cs typeface="Arial" panose="020B0604020202020204" pitchFamily="34" charset="0"/>
              </a:rPr>
              <a:t>	</a:t>
            </a:r>
            <a:r>
              <a:rPr lang="haw-US" sz="3200" dirty="0" smtClean="0">
                <a:solidFill>
                  <a:schemeClr val="tx1"/>
                </a:solidFill>
                <a:latin typeface="Arial" panose="020B0604020202020204" pitchFamily="34" charset="0"/>
                <a:cs typeface="Arial" panose="020B0604020202020204" pitchFamily="34" charset="0"/>
              </a:rPr>
              <a:t>Officer 2 was a passenger in the HPD SWAT van.</a:t>
            </a:r>
            <a:r>
              <a:rPr lang="en-US" sz="3200" dirty="0" smtClean="0">
                <a:solidFill>
                  <a:schemeClr val="tx1"/>
                </a:solidFill>
                <a:latin typeface="Arial" panose="020B0604020202020204" pitchFamily="34" charset="0"/>
                <a:cs typeface="Arial" panose="020B0604020202020204" pitchFamily="34" charset="0"/>
              </a:rPr>
              <a:t> He too thought that </a:t>
            </a:r>
            <a:r>
              <a:rPr lang="en-US" sz="3200" dirty="0" err="1" smtClean="0">
                <a:solidFill>
                  <a:schemeClr val="tx1"/>
                </a:solidFill>
                <a:latin typeface="Arial" panose="020B0604020202020204" pitchFamily="34" charset="0"/>
                <a:cs typeface="Arial" panose="020B0604020202020204" pitchFamily="34" charset="0"/>
              </a:rPr>
              <a:t>Cadiente</a:t>
            </a:r>
            <a:r>
              <a:rPr lang="en-US" sz="3200" dirty="0" smtClean="0">
                <a:solidFill>
                  <a:schemeClr val="tx1"/>
                </a:solidFill>
                <a:latin typeface="Arial" panose="020B0604020202020204" pitchFamily="34" charset="0"/>
                <a:cs typeface="Arial" panose="020B0604020202020204" pitchFamily="34" charset="0"/>
              </a:rPr>
              <a:t> was </a:t>
            </a:r>
            <a:r>
              <a:rPr lang="en-US" sz="3200" dirty="0" err="1" smtClean="0">
                <a:solidFill>
                  <a:schemeClr val="tx1"/>
                </a:solidFill>
                <a:latin typeface="Arial" panose="020B0604020202020204" pitchFamily="34" charset="0"/>
                <a:cs typeface="Arial" panose="020B0604020202020204" pitchFamily="34" charset="0"/>
              </a:rPr>
              <a:t>Tafokitau</a:t>
            </a:r>
            <a:r>
              <a:rPr lang="en-US" sz="3200" dirty="0" smtClean="0">
                <a:solidFill>
                  <a:schemeClr val="tx1"/>
                </a:solidFill>
                <a:latin typeface="Arial" panose="020B0604020202020204" pitchFamily="34" charset="0"/>
                <a:cs typeface="Arial" panose="020B0604020202020204" pitchFamily="34" charset="0"/>
              </a:rPr>
              <a:t>.</a:t>
            </a:r>
            <a:endParaRPr lang="haw-US" sz="3200" dirty="0" smtClean="0">
              <a:solidFill>
                <a:schemeClr val="tx1"/>
              </a:solidFill>
              <a:latin typeface="Arial" panose="020B0604020202020204" pitchFamily="34" charset="0"/>
              <a:cs typeface="Arial" panose="020B0604020202020204" pitchFamily="34" charset="0"/>
            </a:endParaRPr>
          </a:p>
          <a:p>
            <a:r>
              <a:rPr lang="haw-US" sz="3200" dirty="0">
                <a:solidFill>
                  <a:schemeClr val="tx1"/>
                </a:solidFill>
                <a:latin typeface="Arial" panose="020B0604020202020204" pitchFamily="34" charset="0"/>
                <a:cs typeface="Arial" panose="020B0604020202020204" pitchFamily="34" charset="0"/>
              </a:rPr>
              <a:t>	</a:t>
            </a:r>
            <a:r>
              <a:rPr lang="haw-US" sz="3200" dirty="0" smtClean="0">
                <a:solidFill>
                  <a:schemeClr val="tx1"/>
                </a:solidFill>
                <a:latin typeface="Arial" panose="020B0604020202020204" pitchFamily="34" charset="0"/>
                <a:cs typeface="Arial" panose="020B0604020202020204" pitchFamily="34" charset="0"/>
              </a:rPr>
              <a:t>He attempted to place Cadiente in handcuffs. Cadiente was on his stomach and kept reaching for his own waist area.</a:t>
            </a:r>
          </a:p>
          <a:p>
            <a:r>
              <a:rPr lang="haw-US" sz="3200" dirty="0">
                <a:solidFill>
                  <a:schemeClr val="tx1"/>
                </a:solidFill>
                <a:latin typeface="Arial" panose="020B0604020202020204" pitchFamily="34" charset="0"/>
                <a:cs typeface="Arial" panose="020B0604020202020204" pitchFamily="34" charset="0"/>
              </a:rPr>
              <a:t>	</a:t>
            </a:r>
            <a:r>
              <a:rPr lang="haw-US" sz="3200" dirty="0" smtClean="0">
                <a:solidFill>
                  <a:schemeClr val="tx1"/>
                </a:solidFill>
                <a:latin typeface="Arial" panose="020B0604020202020204" pitchFamily="34" charset="0"/>
                <a:cs typeface="Arial" panose="020B0604020202020204" pitchFamily="34" charset="0"/>
              </a:rPr>
              <a:t>Officer 2 struck him twice to the torso </a:t>
            </a:r>
            <a:r>
              <a:rPr lang="en-US" sz="3200" dirty="0" smtClean="0">
                <a:solidFill>
                  <a:schemeClr val="tx1"/>
                </a:solidFill>
                <a:latin typeface="Arial" panose="020B0604020202020204" pitchFamily="34" charset="0"/>
                <a:cs typeface="Arial" panose="020B0604020202020204" pitchFamily="34" charset="0"/>
              </a:rPr>
              <a:t>with his fist </a:t>
            </a:r>
            <a:r>
              <a:rPr lang="haw-US" sz="3200" dirty="0" smtClean="0">
                <a:solidFill>
                  <a:schemeClr val="tx1"/>
                </a:solidFill>
                <a:latin typeface="Arial" panose="020B0604020202020204" pitchFamily="34" charset="0"/>
                <a:cs typeface="Arial" panose="020B0604020202020204" pitchFamily="34" charset="0"/>
              </a:rPr>
              <a:t>without success. Cadiente grabbed Officer 2ʻs left foot and would not let go.</a:t>
            </a:r>
          </a:p>
          <a:p>
            <a:r>
              <a:rPr lang="haw-US" sz="3200" dirty="0">
                <a:solidFill>
                  <a:schemeClr val="tx1"/>
                </a:solidFill>
                <a:latin typeface="Arial" panose="020B0604020202020204" pitchFamily="34" charset="0"/>
                <a:cs typeface="Arial" panose="020B0604020202020204" pitchFamily="34" charset="0"/>
              </a:rPr>
              <a:t>	</a:t>
            </a:r>
            <a:r>
              <a:rPr lang="haw-US" sz="3200" dirty="0" smtClean="0">
                <a:solidFill>
                  <a:schemeClr val="tx1"/>
                </a:solidFill>
                <a:latin typeface="Arial" panose="020B0604020202020204" pitchFamily="34" charset="0"/>
                <a:cs typeface="Arial" panose="020B0604020202020204" pitchFamily="34" charset="0"/>
              </a:rPr>
              <a:t>Eventually, Officer 2 was able to handcuff Cadiente.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651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197" y="237996"/>
            <a:ext cx="10985325" cy="989555"/>
          </a:xfrm>
        </p:spPr>
        <p:txBody>
          <a:bodyPr/>
          <a:lstStyle/>
          <a:p>
            <a:r>
              <a:rPr lang="en-US" dirty="0" smtClean="0">
                <a:latin typeface="Arial" panose="020B0604020202020204" pitchFamily="34" charset="0"/>
                <a:cs typeface="Arial" panose="020B0604020202020204" pitchFamily="34" charset="0"/>
              </a:rPr>
              <a:t>Honolulu Police Officer Actions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76197" y="1665963"/>
            <a:ext cx="10985325" cy="4985358"/>
          </a:xfrm>
        </p:spPr>
        <p:txBody>
          <a:bodyPr>
            <a:normAutofit fontScale="92500"/>
          </a:bodyPr>
          <a:lstStyle/>
          <a:p>
            <a:pPr algn="l"/>
            <a:r>
              <a:rPr lang="en-US" dirty="0" smtClean="0"/>
              <a:t>	</a:t>
            </a:r>
            <a:r>
              <a:rPr lang="en-US" sz="2800" dirty="0" smtClean="0"/>
              <a:t>Officer 3 assisted in trying to control and arrest </a:t>
            </a:r>
            <a:r>
              <a:rPr lang="en-US" sz="2800" dirty="0" err="1" smtClean="0"/>
              <a:t>Cadiente</a:t>
            </a:r>
            <a:r>
              <a:rPr lang="en-US" sz="2800" dirty="0" smtClean="0"/>
              <a:t>. </a:t>
            </a:r>
            <a:r>
              <a:rPr lang="en-US" sz="2800" dirty="0" err="1" smtClean="0"/>
              <a:t>Cadiente</a:t>
            </a:r>
            <a:r>
              <a:rPr lang="en-US" sz="2800" dirty="0" smtClean="0"/>
              <a:t> was fighting and struggling and trying to break free. </a:t>
            </a:r>
            <a:r>
              <a:rPr lang="en-US" sz="2800" dirty="0" err="1" smtClean="0"/>
              <a:t>Cadiente</a:t>
            </a:r>
            <a:r>
              <a:rPr lang="en-US" sz="2800" dirty="0" smtClean="0"/>
              <a:t> got up on an elbow and was trying to stand up. Officer 2 was trying to hold him down. Officer 3 saw a number of dark colored objects on the ground near </a:t>
            </a:r>
            <a:r>
              <a:rPr lang="en-US" sz="2800" dirty="0" err="1" smtClean="0"/>
              <a:t>Cadiente</a:t>
            </a:r>
            <a:r>
              <a:rPr lang="en-US" sz="2800" dirty="0" smtClean="0"/>
              <a:t> and was concerned they were weapons.</a:t>
            </a:r>
          </a:p>
          <a:p>
            <a:pPr algn="l"/>
            <a:r>
              <a:rPr lang="en-US" sz="2800" dirty="0"/>
              <a:t>	</a:t>
            </a:r>
            <a:r>
              <a:rPr lang="en-US" sz="2800" dirty="0" smtClean="0"/>
              <a:t>Officer 3, thinking it was Sidney </a:t>
            </a:r>
            <a:r>
              <a:rPr lang="en-US" sz="2800" dirty="0" err="1" smtClean="0"/>
              <a:t>Tafokitau</a:t>
            </a:r>
            <a:r>
              <a:rPr lang="en-US" sz="2800" dirty="0" smtClean="0"/>
              <a:t>, was concerned that </a:t>
            </a:r>
            <a:r>
              <a:rPr lang="en-US" sz="2800" dirty="0" err="1" smtClean="0"/>
              <a:t>Tafokitau</a:t>
            </a:r>
            <a:r>
              <a:rPr lang="en-US" sz="2800" dirty="0" smtClean="0"/>
              <a:t> had shot his ex-girlfriend earlier in the day, shot at least one police officer, and was wanted on multiple warrants for Attempted Murder. He yelled loud commands “POLICE! GET ON THE GROUND! GET ON THE GROUND!” </a:t>
            </a:r>
            <a:r>
              <a:rPr lang="en-US" sz="2800" dirty="0" err="1" smtClean="0"/>
              <a:t>Cadiente</a:t>
            </a:r>
            <a:r>
              <a:rPr lang="en-US" sz="2800" dirty="0" smtClean="0"/>
              <a:t> refused to comply. Officer 3 tried unsuccessfully to leg sweep </a:t>
            </a:r>
            <a:r>
              <a:rPr lang="en-US" sz="2800" dirty="0" err="1" smtClean="0"/>
              <a:t>Cadiente’s</a:t>
            </a:r>
            <a:r>
              <a:rPr lang="en-US" sz="2800" dirty="0" smtClean="0"/>
              <a:t> left arm. He then shoved </a:t>
            </a:r>
            <a:r>
              <a:rPr lang="en-US" sz="2800" dirty="0" err="1" smtClean="0"/>
              <a:t>Cadiente’s</a:t>
            </a:r>
            <a:r>
              <a:rPr lang="en-US" sz="2800" dirty="0" smtClean="0"/>
              <a:t> upper back with his foot to keep him from standing. </a:t>
            </a:r>
            <a:r>
              <a:rPr lang="en-US" sz="2800" dirty="0" err="1" smtClean="0"/>
              <a:t>Cadiente</a:t>
            </a:r>
            <a:r>
              <a:rPr lang="en-US" sz="2800" dirty="0" smtClean="0"/>
              <a:t> continued to resist and fight despite other officers yelling for him to stop resisting and place his hands behind his back (to be handcuffed).</a:t>
            </a:r>
            <a:endParaRPr lang="en-US" sz="2800" dirty="0"/>
          </a:p>
        </p:txBody>
      </p:sp>
    </p:spTree>
    <p:extLst>
      <p:ext uri="{BB962C8B-B14F-4D97-AF65-F5344CB8AC3E}">
        <p14:creationId xmlns:p14="http://schemas.microsoft.com/office/powerpoint/2010/main" val="1762863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249" y="237995"/>
            <a:ext cx="10897644" cy="926926"/>
          </a:xfrm>
        </p:spPr>
        <p:txBody>
          <a:bodyPr/>
          <a:lstStyle/>
          <a:p>
            <a:r>
              <a:rPr lang="en-US" dirty="0" smtClean="0">
                <a:latin typeface="Arial" panose="020B0604020202020204" pitchFamily="34" charset="0"/>
                <a:cs typeface="Arial" panose="020B0604020202020204" pitchFamily="34" charset="0"/>
              </a:rPr>
              <a:t>Honolulu Police Officer Actions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01249" y="1540702"/>
            <a:ext cx="10897644" cy="5317298"/>
          </a:xfrm>
        </p:spPr>
        <p:txBody>
          <a:bodyPr>
            <a:normAutofit/>
          </a:bodyPr>
          <a:lstStyle/>
          <a:p>
            <a:pPr algn="l"/>
            <a:r>
              <a:rPr lang="en-US" sz="2800" dirty="0" smtClean="0">
                <a:latin typeface="Arial" panose="020B0604020202020204" pitchFamily="34" charset="0"/>
                <a:cs typeface="Arial" panose="020B0604020202020204" pitchFamily="34" charset="0"/>
              </a:rPr>
              <a:t>	Officer 4 assisted other officers in trying to handcuff and arrest </a:t>
            </a:r>
            <a:r>
              <a:rPr lang="en-US" sz="2800" dirty="0" err="1" smtClean="0">
                <a:latin typeface="Arial" panose="020B0604020202020204" pitchFamily="34" charset="0"/>
                <a:cs typeface="Arial" panose="020B0604020202020204" pitchFamily="34" charset="0"/>
              </a:rPr>
              <a:t>Cadiente</a:t>
            </a:r>
            <a:r>
              <a:rPr lang="en-US" sz="2800" dirty="0" smtClean="0">
                <a:latin typeface="Arial" panose="020B0604020202020204" pitchFamily="34" charset="0"/>
                <a:cs typeface="Arial" panose="020B0604020202020204" pitchFamily="34" charset="0"/>
              </a:rPr>
              <a:t> who he believed was </a:t>
            </a:r>
            <a:r>
              <a:rPr lang="en-US" sz="2800" dirty="0" err="1" smtClean="0">
                <a:latin typeface="Arial" panose="020B0604020202020204" pitchFamily="34" charset="0"/>
                <a:cs typeface="Arial" panose="020B0604020202020204" pitchFamily="34" charset="0"/>
              </a:rPr>
              <a:t>Tafokitau</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Cadiente</a:t>
            </a:r>
            <a:r>
              <a:rPr lang="en-US" sz="2800" dirty="0" smtClean="0">
                <a:latin typeface="Arial" panose="020B0604020202020204" pitchFamily="34" charset="0"/>
                <a:cs typeface="Arial" panose="020B0604020202020204" pitchFamily="34" charset="0"/>
              </a:rPr>
              <a:t> continued to resist and placed his hands under his body near his waist. Through training and experience, Officer 4 knew that the waist area is a common location for suspects to conceal weapons. Given </a:t>
            </a:r>
            <a:r>
              <a:rPr lang="en-US" sz="2800" dirty="0" err="1" smtClean="0">
                <a:latin typeface="Arial" panose="020B0604020202020204" pitchFamily="34" charset="0"/>
                <a:cs typeface="Arial" panose="020B0604020202020204" pitchFamily="34" charset="0"/>
              </a:rPr>
              <a:t>Cadiente’s</a:t>
            </a:r>
            <a:r>
              <a:rPr lang="en-US" sz="2800" dirty="0" smtClean="0">
                <a:latin typeface="Arial" panose="020B0604020202020204" pitchFamily="34" charset="0"/>
                <a:cs typeface="Arial" panose="020B0604020202020204" pitchFamily="34" charset="0"/>
              </a:rPr>
              <a:t> continued efforts to resist getting handcuffed, Officer 4 hit </a:t>
            </a:r>
            <a:r>
              <a:rPr lang="en-US" sz="2800" dirty="0" err="1" smtClean="0">
                <a:latin typeface="Arial" panose="020B0604020202020204" pitchFamily="34" charset="0"/>
                <a:cs typeface="Arial" panose="020B0604020202020204" pitchFamily="34" charset="0"/>
              </a:rPr>
              <a:t>Cadiente</a:t>
            </a:r>
            <a:r>
              <a:rPr lang="en-US" sz="2800" dirty="0" smtClean="0">
                <a:latin typeface="Arial" panose="020B0604020202020204" pitchFamily="34" charset="0"/>
                <a:cs typeface="Arial" panose="020B0604020202020204" pitchFamily="34" charset="0"/>
              </a:rPr>
              <a:t> in his right shoulder area 3 times with his fist. He then yelled “STOP RESISTING!” Then Officer 4 used his right foot and put his full body weight on </a:t>
            </a:r>
            <a:r>
              <a:rPr lang="en-US" sz="2800" dirty="0" err="1" smtClean="0">
                <a:latin typeface="Arial" panose="020B0604020202020204" pitchFamily="34" charset="0"/>
                <a:cs typeface="Arial" panose="020B0604020202020204" pitchFamily="34" charset="0"/>
              </a:rPr>
              <a:t>Cadiente’s</a:t>
            </a:r>
            <a:r>
              <a:rPr lang="en-US" sz="2800" dirty="0" smtClean="0">
                <a:latin typeface="Arial" panose="020B0604020202020204" pitchFamily="34" charset="0"/>
                <a:cs typeface="Arial" panose="020B0604020202020204" pitchFamily="34" charset="0"/>
              </a:rPr>
              <a:t> right shoulder. Eventually Officer 2 was able to handcuff </a:t>
            </a:r>
            <a:r>
              <a:rPr lang="en-US" sz="2800" dirty="0" err="1" smtClean="0">
                <a:latin typeface="Arial" panose="020B0604020202020204" pitchFamily="34" charset="0"/>
                <a:cs typeface="Arial" panose="020B0604020202020204" pitchFamily="34" charset="0"/>
              </a:rPr>
              <a:t>Cadiente</a:t>
            </a:r>
            <a:r>
              <a:rPr lang="en-US" sz="2800" dirty="0" smtClean="0">
                <a:latin typeface="Arial" panose="020B0604020202020204" pitchFamily="34" charset="0"/>
                <a:cs typeface="Arial" panose="020B0604020202020204" pitchFamily="34" charset="0"/>
              </a:rPr>
              <a:t>. Throughout the incident Officer 4 gave </a:t>
            </a:r>
            <a:r>
              <a:rPr lang="en-US" sz="2800" dirty="0" err="1" smtClean="0">
                <a:latin typeface="Arial" panose="020B0604020202020204" pitchFamily="34" charset="0"/>
                <a:cs typeface="Arial" panose="020B0604020202020204" pitchFamily="34" charset="0"/>
              </a:rPr>
              <a:t>Cadiente</a:t>
            </a:r>
            <a:r>
              <a:rPr lang="en-US" sz="2800" dirty="0" smtClean="0">
                <a:latin typeface="Arial" panose="020B0604020202020204" pitchFamily="34" charset="0"/>
                <a:cs typeface="Arial" panose="020B0604020202020204" pitchFamily="34" charset="0"/>
              </a:rPr>
              <a:t> verbal commands to stop resisting without success until he was eventually handcuffed.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277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995"/>
            <a:ext cx="10515600" cy="1014609"/>
          </a:xfrm>
        </p:spPr>
        <p:txBody>
          <a:bodyPr>
            <a:normAutofit fontScale="90000"/>
          </a:bodyPr>
          <a:lstStyle/>
          <a:p>
            <a:pPr algn="ctr"/>
            <a:r>
              <a:rPr lang="en-US" sz="6000" dirty="0" smtClean="0">
                <a:latin typeface="Arial" panose="020B0604020202020204" pitchFamily="34" charset="0"/>
                <a:cs typeface="Arial" panose="020B0604020202020204" pitchFamily="34" charset="0"/>
              </a:rPr>
              <a:t>Honolulu Police Officer Actions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28384"/>
            <a:ext cx="10515600" cy="5229616"/>
          </a:xfrm>
        </p:spPr>
        <p:txBody>
          <a:bodyPr>
            <a:normAutofit/>
          </a:bodyPr>
          <a:lstStyle/>
          <a:p>
            <a:pPr marL="0" indent="0">
              <a:buNone/>
            </a:pPr>
            <a:r>
              <a:rPr lang="en-US" sz="3200" dirty="0" smtClean="0">
                <a:latin typeface="Arial" panose="020B0604020202020204" pitchFamily="34" charset="0"/>
                <a:cs typeface="Arial" panose="020B0604020202020204" pitchFamily="34" charset="0"/>
              </a:rPr>
              <a:t>	Officer 5 ran to the van to assist in arresting who he thought was Sidney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Officer 5 announced he was “Police” and ordered him to place his hands behind his back.</a:t>
            </a:r>
          </a:p>
          <a:p>
            <a:pPr marL="0" indent="0">
              <a:buNone/>
            </a:pPr>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was yelling and resisting, continuing to pull his hands under his chest preventing the officers from handcuffing him. Officer 5 delivered several distracting strikes to </a:t>
            </a:r>
            <a:r>
              <a:rPr lang="en-US" sz="3200" dirty="0" err="1" smtClean="0">
                <a:latin typeface="Arial" panose="020B0604020202020204" pitchFamily="34" charset="0"/>
                <a:cs typeface="Arial" panose="020B0604020202020204" pitchFamily="34" charset="0"/>
              </a:rPr>
              <a:t>Cadiente’s</a:t>
            </a:r>
            <a:r>
              <a:rPr lang="en-US" sz="3200" dirty="0" smtClean="0">
                <a:latin typeface="Arial" panose="020B0604020202020204" pitchFamily="34" charset="0"/>
                <a:cs typeface="Arial" panose="020B0604020202020204" pitchFamily="34" charset="0"/>
              </a:rPr>
              <a:t> torso with his fist and pulled on his left arm to enable handcuffing. Eventually they were able to handcuff him.</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046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668" y="175364"/>
            <a:ext cx="5711868" cy="6538587"/>
          </a:xfrm>
          <a:prstGeom prst="rect">
            <a:avLst/>
          </a:prstGeom>
        </p:spPr>
      </p:pic>
    </p:spTree>
    <p:extLst>
      <p:ext uri="{BB962C8B-B14F-4D97-AF65-F5344CB8AC3E}">
        <p14:creationId xmlns:p14="http://schemas.microsoft.com/office/powerpoint/2010/main" val="3114285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39664"/>
          </a:xfrm>
        </p:spPr>
        <p:txBody>
          <a:bodyPr>
            <a:normAutofit/>
          </a:bodyPr>
          <a:lstStyle/>
          <a:p>
            <a:pPr algn="ctr"/>
            <a:r>
              <a:rPr lang="en-US" sz="6600" dirty="0" smtClean="0">
                <a:latin typeface="Arial" panose="020B0604020202020204" pitchFamily="34" charset="0"/>
                <a:cs typeface="Arial" panose="020B0604020202020204" pitchFamily="34" charset="0"/>
              </a:rPr>
              <a:t>The Law</a:t>
            </a:r>
            <a:endParaRPr lang="en-US" sz="6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142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4087" y="100208"/>
            <a:ext cx="10759857" cy="1064713"/>
          </a:xfrm>
        </p:spPr>
        <p:txBody>
          <a:bodyPr/>
          <a:lstStyle/>
          <a:p>
            <a:r>
              <a:rPr lang="en-US" dirty="0" err="1" smtClean="0">
                <a:latin typeface="Arial" panose="020B0604020202020204" pitchFamily="34" charset="0"/>
                <a:cs typeface="Arial" panose="020B0604020202020204" pitchFamily="34" charset="0"/>
              </a:rPr>
              <a:t>Cadiente’s</a:t>
            </a:r>
            <a:r>
              <a:rPr lang="en-US" dirty="0" smtClean="0">
                <a:latin typeface="Arial" panose="020B0604020202020204" pitchFamily="34" charset="0"/>
                <a:cs typeface="Arial" panose="020B0604020202020204" pitchFamily="34" charset="0"/>
              </a:rPr>
              <a:t> Statements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64087" y="1524000"/>
            <a:ext cx="10759857" cy="5334000"/>
          </a:xfrm>
        </p:spPr>
        <p:txBody>
          <a:bodyPr>
            <a:normAutofit lnSpcReduction="10000"/>
          </a:bodyPr>
          <a:lstStyle/>
          <a:p>
            <a:pPr marL="457200" indent="-457200" algn="l">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He knew Sidney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from the clubs.</a:t>
            </a:r>
          </a:p>
          <a:p>
            <a:pPr marL="457200" indent="-457200" algn="l">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He knew Sidney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was being chased and ran out to record it.</a:t>
            </a:r>
          </a:p>
          <a:p>
            <a:pPr marL="457200" indent="-457200" algn="l">
              <a:buFont typeface="Wingdings" panose="05000000000000000000" pitchFamily="2" charset="2"/>
              <a:buChar char="§"/>
            </a:pP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admitted to having </a:t>
            </a:r>
            <a:r>
              <a:rPr lang="en-US" sz="3200" dirty="0" err="1" smtClean="0">
                <a:latin typeface="Arial" panose="020B0604020202020204" pitchFamily="34" charset="0"/>
                <a:cs typeface="Arial" panose="020B0604020202020204" pitchFamily="34" charset="0"/>
              </a:rPr>
              <a:t>Tafokitau’s</a:t>
            </a:r>
            <a:r>
              <a:rPr lang="en-US" sz="3200" dirty="0" smtClean="0">
                <a:latin typeface="Arial" panose="020B0604020202020204" pitchFamily="34" charset="0"/>
                <a:cs typeface="Arial" panose="020B0604020202020204" pitchFamily="34" charset="0"/>
              </a:rPr>
              <a:t> name and number in his cell phone, (listed as </a:t>
            </a:r>
            <a:r>
              <a:rPr lang="en-US" sz="3200" dirty="0" err="1" smtClean="0">
                <a:latin typeface="Arial" panose="020B0604020202020204" pitchFamily="34" charset="0"/>
                <a:cs typeface="Arial" panose="020B0604020202020204" pitchFamily="34" charset="0"/>
              </a:rPr>
              <a:t>Nuketown</a:t>
            </a:r>
            <a:r>
              <a:rPr lang="en-US" sz="3200" dirty="0" smtClean="0">
                <a:latin typeface="Arial" panose="020B0604020202020204" pitchFamily="34" charset="0"/>
                <a:cs typeface="Arial" panose="020B0604020202020204" pitchFamily="34" charset="0"/>
              </a:rPr>
              <a:t>). He admitted to calling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twice that day but he did not answer.</a:t>
            </a:r>
          </a:p>
          <a:p>
            <a:pPr marL="457200" indent="-457200" algn="l">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He thought the first officer who pulled up beside him and got out with a gun and was yelling at him was “Pepe’s boy with a gun.”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knew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as “Pepe.”</a:t>
            </a:r>
            <a:endParaRPr lang="haw-US" sz="3200" dirty="0" smtClean="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
            </a:pPr>
            <a:r>
              <a:rPr lang="haw-US" sz="3200" dirty="0" smtClean="0">
                <a:latin typeface="Arial" panose="020B0604020202020204" pitchFamily="34" charset="0"/>
                <a:cs typeface="Arial" panose="020B0604020202020204" pitchFamily="34" charset="0"/>
              </a:rPr>
              <a:t>He said he didnʻt know the first person who got out of the car was a police officer (Officer 7).</a:t>
            </a:r>
          </a:p>
          <a:p>
            <a:pPr marL="457200" indent="-457200" algn="l">
              <a:buFont typeface="Wingdings" panose="05000000000000000000" pitchFamily="2" charset="2"/>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432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511" y="0"/>
            <a:ext cx="5216978" cy="6858000"/>
          </a:xfrm>
          <a:prstGeom prst="rect">
            <a:avLst/>
          </a:prstGeom>
        </p:spPr>
      </p:pic>
    </p:spTree>
    <p:extLst>
      <p:ext uri="{BB962C8B-B14F-4D97-AF65-F5344CB8AC3E}">
        <p14:creationId xmlns:p14="http://schemas.microsoft.com/office/powerpoint/2010/main" val="1138558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8102"/>
          </a:xfrm>
        </p:spPr>
        <p:txBody>
          <a:bodyPr>
            <a:normAutofit/>
          </a:bodyPr>
          <a:lstStyle/>
          <a:p>
            <a:pPr algn="ctr"/>
            <a:r>
              <a:rPr lang="en-US" sz="5400" dirty="0" err="1" smtClean="0">
                <a:latin typeface="Arial" panose="020B0604020202020204" pitchFamily="34" charset="0"/>
                <a:cs typeface="Arial" panose="020B0604020202020204" pitchFamily="34" charset="0"/>
              </a:rPr>
              <a:t>Hawai</a:t>
            </a:r>
            <a:r>
              <a:rPr lang="haw-US" sz="5400" dirty="0" smtClean="0">
                <a:latin typeface="Arial" panose="020B0604020202020204" pitchFamily="34" charset="0"/>
                <a:cs typeface="Arial" panose="020B0604020202020204" pitchFamily="34" charset="0"/>
              </a:rPr>
              <a:t>ʻ</a:t>
            </a:r>
            <a:r>
              <a:rPr lang="en-US" sz="5400" dirty="0" smtClean="0">
                <a:latin typeface="Arial" panose="020B0604020202020204" pitchFamily="34" charset="0"/>
                <a:cs typeface="Arial" panose="020B0604020202020204" pitchFamily="34" charset="0"/>
              </a:rPr>
              <a:t>i Revised Statutes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116899"/>
            <a:ext cx="10515600" cy="4334004"/>
          </a:xfrm>
        </p:spPr>
        <p:txBody>
          <a:bodyPr>
            <a:normAutofit lnSpcReduction="10000"/>
          </a:bodyPr>
          <a:lstStyle/>
          <a:p>
            <a:pPr marL="0" indent="0">
              <a:buNone/>
            </a:pPr>
            <a:r>
              <a:rPr lang="en-US" sz="4000" dirty="0" smtClean="0">
                <a:latin typeface="Arial" panose="020B0604020202020204" pitchFamily="34" charset="0"/>
                <a:cs typeface="Arial" panose="020B0604020202020204" pitchFamily="34" charset="0"/>
              </a:rPr>
              <a:t>	HRS Sec. 803-7:  Use of force; duty to intervene and report unnecessary or excessive force.</a:t>
            </a:r>
          </a:p>
          <a:p>
            <a:pPr marL="0" indent="0">
              <a:buNone/>
            </a:pPr>
            <a:r>
              <a:rPr lang="en-US" sz="4000" dirty="0" smtClean="0">
                <a:latin typeface="Arial" panose="020B0604020202020204" pitchFamily="34" charset="0"/>
                <a:cs typeface="Arial" panose="020B0604020202020204" pitchFamily="34" charset="0"/>
              </a:rPr>
              <a:t>	(a) “In all cases where the person arrested refuses to submit or attempts to escape, a degree of force may be used by a law enforcement officer as is necessary to compel the person to submission.”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441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5782"/>
            <a:ext cx="9144000" cy="1002082"/>
          </a:xfrm>
        </p:spPr>
        <p:txBody>
          <a:bodyPr>
            <a:normAutofit/>
          </a:bodyPr>
          <a:lstStyle/>
          <a:p>
            <a:r>
              <a:rPr lang="en-US" sz="5400" dirty="0" err="1" smtClean="0">
                <a:latin typeface="Arial" panose="020B0604020202020204" pitchFamily="34" charset="0"/>
                <a:cs typeface="Arial" panose="020B0604020202020204" pitchFamily="34" charset="0"/>
              </a:rPr>
              <a:t>Hawai</a:t>
            </a:r>
            <a:r>
              <a:rPr lang="haw-US" sz="5400" dirty="0" smtClean="0">
                <a:latin typeface="Arial" panose="020B0604020202020204" pitchFamily="34" charset="0"/>
                <a:cs typeface="Arial" panose="020B0604020202020204" pitchFamily="34" charset="0"/>
              </a:rPr>
              <a:t>ʻ</a:t>
            </a:r>
            <a:r>
              <a:rPr lang="en-US" sz="5400" dirty="0" smtClean="0">
                <a:latin typeface="Arial" panose="020B0604020202020204" pitchFamily="34" charset="0"/>
                <a:cs typeface="Arial" panose="020B0604020202020204" pitchFamily="34" charset="0"/>
              </a:rPr>
              <a:t>i Revised Statutes</a:t>
            </a:r>
            <a:endParaRPr lang="en-US"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64296" y="2016689"/>
            <a:ext cx="10484285" cy="4559475"/>
          </a:xfrm>
        </p:spPr>
        <p:txBody>
          <a:bodyPr>
            <a:normAutofit fontScale="92500"/>
          </a:bodyPr>
          <a:lstStyle/>
          <a:p>
            <a:pPr algn="l"/>
            <a:r>
              <a:rPr lang="en-US" sz="4000" dirty="0" smtClean="0">
                <a:latin typeface="Arial" panose="020B0604020202020204" pitchFamily="34" charset="0"/>
                <a:cs typeface="Arial" panose="020B0604020202020204" pitchFamily="34" charset="0"/>
              </a:rPr>
              <a:t>	</a:t>
            </a:r>
            <a:r>
              <a:rPr lang="en-US" sz="4100" dirty="0" smtClean="0">
                <a:latin typeface="Arial" panose="020B0604020202020204" pitchFamily="34" charset="0"/>
                <a:cs typeface="Arial" panose="020B0604020202020204" pitchFamily="34" charset="0"/>
              </a:rPr>
              <a:t>HRS Sec. 703-307:  (1) Use of force in law enforcement states: “Subject to the provisions of this section and of section 703-310, the use of force upon or towards the person of another is justifiable when the actor is making or assisting in making an arrest and the actor believes that such force is immediately necessary to effect a lawful arrest.”</a:t>
            </a:r>
            <a:endParaRPr lang="en-US" sz="4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725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937" y="250521"/>
            <a:ext cx="11298477" cy="989556"/>
          </a:xfrm>
        </p:spPr>
        <p:txBody>
          <a:bodyPr/>
          <a:lstStyle/>
          <a:p>
            <a:r>
              <a:rPr lang="en-US" dirty="0" smtClean="0">
                <a:latin typeface="Arial" panose="020B0604020202020204" pitchFamily="34" charset="0"/>
                <a:cs typeface="Arial" panose="020B0604020202020204" pitchFamily="34" charset="0"/>
              </a:rPr>
              <a:t>Analysis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50937" y="1741118"/>
            <a:ext cx="11298477" cy="4822519"/>
          </a:xfrm>
        </p:spPr>
        <p:txBody>
          <a:bodyPr>
            <a:normAutofit fontScale="92500" lnSpcReduction="20000"/>
          </a:bodyPr>
          <a:lstStyle/>
          <a:p>
            <a:pPr algn="l"/>
            <a:r>
              <a:rPr lang="en-US" sz="3200" dirty="0" smtClean="0">
                <a:latin typeface="Arial" panose="020B0604020202020204" pitchFamily="34" charset="0"/>
                <a:cs typeface="Arial" panose="020B0604020202020204" pitchFamily="34" charset="0"/>
              </a:rPr>
              <a:t>	Based on the statutes, the </a:t>
            </a:r>
            <a:r>
              <a:rPr lang="en-US" sz="3200" dirty="0" err="1" smtClean="0">
                <a:latin typeface="Arial" panose="020B0604020202020204" pitchFamily="34" charset="0"/>
                <a:cs typeface="Arial" panose="020B0604020202020204" pitchFamily="34" charset="0"/>
              </a:rPr>
              <a:t>caselaw</a:t>
            </a:r>
            <a:r>
              <a:rPr lang="en-US" sz="3200" dirty="0" smtClean="0">
                <a:latin typeface="Arial" panose="020B0604020202020204" pitchFamily="34" charset="0"/>
                <a:cs typeface="Arial" panose="020B0604020202020204" pitchFamily="34" charset="0"/>
              </a:rPr>
              <a:t>, and HPD Use of Force Policies, the HPD Officers’ use of force was reasonable.</a:t>
            </a:r>
          </a:p>
          <a:p>
            <a:pPr algn="l"/>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Whether that force was objectively reasonable is determined in light of the facts and circumstances as the officers perceived them to be at the time of the incident.</a:t>
            </a:r>
          </a:p>
          <a:p>
            <a:pPr algn="l"/>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Here the officers mistakenly thought that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was </a:t>
            </a:r>
            <a:r>
              <a:rPr lang="en-US" sz="3200" dirty="0" err="1" smtClean="0">
                <a:latin typeface="Arial" panose="020B0604020202020204" pitchFamily="34" charset="0"/>
                <a:cs typeface="Arial" panose="020B0604020202020204" pitchFamily="34" charset="0"/>
              </a:rPr>
              <a:t>Tafokitau</a:t>
            </a:r>
            <a:r>
              <a:rPr lang="en-US" sz="3200"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however, based on the specific articulable facts and the circumstances, the officers had reasonable suspicion to detain and arrest and probable cause to arrest him.</a:t>
            </a:r>
          </a:p>
          <a:p>
            <a:pPr algn="l"/>
            <a:r>
              <a:rPr lang="en-US" sz="3200" dirty="0">
                <a:latin typeface="Arial" panose="020B0604020202020204" pitchFamily="34" charset="0"/>
                <a:cs typeface="Arial" panose="020B0604020202020204" pitchFamily="34" charset="0"/>
              </a:rPr>
              <a:t>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refused to submit to the arrest and fought violently with the officers. The officers used that degree of force a</a:t>
            </a:r>
            <a:r>
              <a:rPr lang="haw-US" sz="3200" smtClean="0">
                <a:latin typeface="Arial" panose="020B0604020202020204" pitchFamily="34" charset="0"/>
                <a:cs typeface="Arial" panose="020B0604020202020204" pitchFamily="34" charset="0"/>
              </a:rPr>
              <a:t>s was</a:t>
            </a:r>
            <a:r>
              <a:rPr lang="en-US" sz="320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necessary to compel </a:t>
            </a:r>
            <a:r>
              <a:rPr lang="en-US" sz="3200" dirty="0" err="1" smtClean="0">
                <a:latin typeface="Arial" panose="020B0604020202020204" pitchFamily="34" charset="0"/>
                <a:cs typeface="Arial" panose="020B0604020202020204" pitchFamily="34" charset="0"/>
              </a:rPr>
              <a:t>Cadiente</a:t>
            </a:r>
            <a:r>
              <a:rPr lang="en-US" sz="3200" dirty="0" smtClean="0">
                <a:latin typeface="Arial" panose="020B0604020202020204" pitchFamily="34" charset="0"/>
                <a:cs typeface="Arial" panose="020B0604020202020204" pitchFamily="34" charset="0"/>
              </a:rPr>
              <a:t> to submission.</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6674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931" y="488515"/>
            <a:ext cx="10835013" cy="1215025"/>
          </a:xfrm>
        </p:spPr>
        <p:txBody>
          <a:bodyPr/>
          <a:lstStyle/>
          <a:p>
            <a:r>
              <a:rPr lang="en-US" dirty="0" smtClean="0">
                <a:latin typeface="Arial" panose="020B0604020202020204" pitchFamily="34" charset="0"/>
                <a:cs typeface="Arial" panose="020B0604020202020204" pitchFamily="34" charset="0"/>
              </a:rPr>
              <a:t>Conclusion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8931" y="2517731"/>
            <a:ext cx="10835013" cy="3339729"/>
          </a:xfrm>
        </p:spPr>
        <p:txBody>
          <a:bodyPr>
            <a:normAutofit/>
          </a:bodyPr>
          <a:lstStyle/>
          <a:p>
            <a:pPr marL="514350" indent="-514350" algn="l">
              <a:buAutoNum type="arabicPeriod"/>
            </a:pPr>
            <a:r>
              <a:rPr lang="en-US" sz="3600" dirty="0" smtClean="0">
                <a:latin typeface="Arial" panose="020B0604020202020204" pitchFamily="34" charset="0"/>
                <a:cs typeface="Arial" panose="020B0604020202020204" pitchFamily="34" charset="0"/>
              </a:rPr>
              <a:t>The use of force </a:t>
            </a:r>
            <a:r>
              <a:rPr lang="haw-US" sz="3600" dirty="0" smtClean="0">
                <a:latin typeface="Arial" panose="020B0604020202020204" pitchFamily="34" charset="0"/>
                <a:cs typeface="Arial" panose="020B0604020202020204" pitchFamily="34" charset="0"/>
              </a:rPr>
              <a:t>on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Tevita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a:t>
            </a:r>
            <a:r>
              <a:rPr lang="haw-US" sz="3600" dirty="0" smtClean="0">
                <a:latin typeface="Arial" panose="020B0604020202020204" pitchFamily="34" charset="0"/>
                <a:cs typeface="Arial" panose="020B0604020202020204" pitchFamily="34" charset="0"/>
              </a:rPr>
              <a:t>on January 1, 2024 was </a:t>
            </a:r>
            <a:r>
              <a:rPr lang="en-US" sz="3600" dirty="0" smtClean="0">
                <a:latin typeface="Arial" panose="020B0604020202020204" pitchFamily="34" charset="0"/>
                <a:cs typeface="Arial" panose="020B0604020202020204" pitchFamily="34" charset="0"/>
              </a:rPr>
              <a:t>justified.</a:t>
            </a:r>
          </a:p>
          <a:p>
            <a:pPr marL="514350" indent="-514350" algn="l">
              <a:buAutoNum type="arabicPeriod"/>
            </a:pPr>
            <a:endParaRPr lang="en-US" sz="3600" dirty="0">
              <a:latin typeface="Arial" panose="020B0604020202020204" pitchFamily="34" charset="0"/>
              <a:cs typeface="Arial" panose="020B0604020202020204" pitchFamily="34" charset="0"/>
            </a:endParaRPr>
          </a:p>
          <a:p>
            <a:pPr marL="514350" indent="-514350" algn="l">
              <a:buAutoNum type="arabicPeriod"/>
            </a:pPr>
            <a:r>
              <a:rPr lang="en-US" sz="3600" dirty="0" smtClean="0">
                <a:latin typeface="Arial" panose="020B0604020202020204" pitchFamily="34" charset="0"/>
                <a:cs typeface="Arial" panose="020B0604020202020204" pitchFamily="34" charset="0"/>
              </a:rPr>
              <a:t>No charges will be brought against the Honolulu Police Officers involved in the arrest of </a:t>
            </a:r>
            <a:r>
              <a:rPr lang="en-US" sz="3600" dirty="0" err="1" smtClean="0">
                <a:latin typeface="Arial" panose="020B0604020202020204" pitchFamily="34" charset="0"/>
                <a:cs typeface="Arial" panose="020B0604020202020204" pitchFamily="34" charset="0"/>
              </a:rPr>
              <a:t>Tevita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Cadiente</a:t>
            </a:r>
            <a:r>
              <a:rPr lang="en-US" sz="3600" dirty="0" smtClean="0">
                <a:latin typeface="Arial" panose="020B0604020202020204" pitchFamily="34" charset="0"/>
                <a:cs typeface="Arial" panose="020B0604020202020204" pitchFamily="34" charset="0"/>
              </a:rPr>
              <a:t> on January 1, 2024.</a:t>
            </a:r>
            <a:endParaRPr lang="en-US" sz="3600" dirty="0">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107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086" y="2227005"/>
            <a:ext cx="8935828" cy="1814053"/>
          </a:xfrm>
        </p:spPr>
        <p:txBody>
          <a:bodyPr>
            <a:normAutofit/>
          </a:bodyPr>
          <a:lstStyle/>
          <a:p>
            <a:r>
              <a:rPr lang="en-US" sz="4800" dirty="0">
                <a:latin typeface="Arial" panose="020B0604020202020204" pitchFamily="34" charset="0"/>
                <a:cs typeface="Arial" panose="020B0604020202020204" pitchFamily="34" charset="0"/>
              </a:rPr>
              <a:t>DEPARTMENT OF THE PROSECUTING ATTORNEY</a:t>
            </a:r>
          </a:p>
        </p:txBody>
      </p:sp>
      <p:sp>
        <p:nvSpPr>
          <p:cNvPr id="3" name="Subtitle 2"/>
          <p:cNvSpPr>
            <a:spLocks noGrp="1"/>
          </p:cNvSpPr>
          <p:nvPr>
            <p:ph type="subTitle" idx="1"/>
          </p:nvPr>
        </p:nvSpPr>
        <p:spPr>
          <a:xfrm>
            <a:off x="1523999" y="4286525"/>
            <a:ext cx="9144000" cy="2166526"/>
          </a:xfrm>
        </p:spPr>
        <p:txBody>
          <a:bodyPr>
            <a:normAutofit lnSpcReduction="10000"/>
          </a:bodyPr>
          <a:lstStyle/>
          <a:p>
            <a:r>
              <a:rPr lang="en-US" dirty="0">
                <a:latin typeface="Arial" panose="020B0604020202020204" pitchFamily="34" charset="0"/>
                <a:cs typeface="Arial" panose="020B0604020202020204" pitchFamily="34" charset="0"/>
              </a:rPr>
              <a:t>Independent Investigation</a:t>
            </a:r>
          </a:p>
          <a:p>
            <a:r>
              <a:rPr lang="haw-US" dirty="0" smtClean="0">
                <a:latin typeface="Arial" panose="020B0604020202020204" pitchFamily="34" charset="0"/>
                <a:cs typeface="Arial" panose="020B0604020202020204" pitchFamily="34" charset="0"/>
              </a:rPr>
              <a:t>Arrest of Tevita Cadiente</a:t>
            </a:r>
            <a:r>
              <a:rPr lang="en-US" dirty="0" smtClean="0">
                <a:latin typeface="Arial" panose="020B0604020202020204" pitchFamily="34" charset="0"/>
                <a:cs typeface="Arial" panose="020B0604020202020204" pitchFamily="34" charset="0"/>
              </a:rPr>
              <a:t> </a:t>
            </a:r>
          </a:p>
          <a:p>
            <a:r>
              <a:rPr lang="haw-US" dirty="0" smtClean="0">
                <a:latin typeface="Arial" panose="020B0604020202020204" pitchFamily="34" charset="0"/>
                <a:cs typeface="Arial" panose="020B0604020202020204" pitchFamily="34" charset="0"/>
              </a:rPr>
              <a:t>University Avenue between </a:t>
            </a:r>
            <a:r>
              <a:rPr lang="en-US" dirty="0" smtClean="0">
                <a:latin typeface="Arial" panose="020B0604020202020204" pitchFamily="34" charset="0"/>
                <a:cs typeface="Arial" panose="020B0604020202020204" pitchFamily="34" charset="0"/>
              </a:rPr>
              <a:t>Varsity Place and</a:t>
            </a:r>
            <a:r>
              <a:rPr lang="haw-US" dirty="0" smtClean="0">
                <a:latin typeface="Arial" panose="020B0604020202020204" pitchFamily="34" charset="0"/>
                <a:cs typeface="Arial" panose="020B0604020202020204" pitchFamily="34" charset="0"/>
              </a:rPr>
              <a:t> Dole Street</a:t>
            </a:r>
            <a:endParaRPr lang="en-US" dirty="0" smtClean="0">
              <a:latin typeface="Arial" panose="020B0604020202020204" pitchFamily="34" charset="0"/>
              <a:cs typeface="Arial" panose="020B0604020202020204" pitchFamily="34" charset="0"/>
            </a:endParaRPr>
          </a:p>
          <a:p>
            <a:r>
              <a:rPr lang="haw-US" dirty="0" smtClean="0">
                <a:latin typeface="Arial" panose="020B0604020202020204" pitchFamily="34" charset="0"/>
                <a:cs typeface="Arial" panose="020B0604020202020204" pitchFamily="34" charset="0"/>
              </a:rPr>
              <a:t>Honolulu,</a:t>
            </a:r>
            <a:r>
              <a:rPr lang="en-US" dirty="0" smtClean="0">
                <a:latin typeface="Arial" panose="020B0604020202020204" pitchFamily="34" charset="0"/>
                <a:cs typeface="Arial" panose="020B0604020202020204" pitchFamily="34" charset="0"/>
              </a:rPr>
              <a:t> HI</a:t>
            </a:r>
            <a:endParaRPr lang="en-US" dirty="0">
              <a:latin typeface="Arial" panose="020B0604020202020204" pitchFamily="34" charset="0"/>
              <a:cs typeface="Arial" panose="020B0604020202020204" pitchFamily="34" charset="0"/>
            </a:endParaRPr>
          </a:p>
          <a:p>
            <a:r>
              <a:rPr lang="haw-US" dirty="0" smtClean="0">
                <a:latin typeface="Arial" panose="020B0604020202020204" pitchFamily="34" charset="0"/>
                <a:cs typeface="Arial" panose="020B0604020202020204" pitchFamily="34" charset="0"/>
              </a:rPr>
              <a:t>January 1, 2024</a:t>
            </a:r>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7551" y1="20962" x2="32245" y2="43269"/>
                        <a14:foregroundMark x1="33061" y1="49423" x2="57551" y2="72500"/>
                        <a14:foregroundMark x1="40306" y1="73077" x2="56020" y2="18654"/>
                        <a14:foregroundMark x1="59796" y1="22308" x2="66224" y2="58462"/>
                        <a14:foregroundMark x1="67449" y1="44038" x2="56531" y2="16923"/>
                        <a14:foregroundMark x1="52245" y1="14423" x2="39796" y2="20000"/>
                        <a14:foregroundMark x1="36122" y1="27308" x2="37143" y2="68077"/>
                        <a14:foregroundMark x1="45102" y1="77500" x2="57653" y2="75769"/>
                        <a14:foregroundMark x1="64796" y1="69808" x2="56633" y2="80385"/>
                        <a14:foregroundMark x1="58367" y1="80192" x2="53878" y2="82500"/>
                        <a14:foregroundMark x1="33980" y1="61346" x2="49592" y2="82885"/>
                        <a14:foregroundMark x1="40000" y1="75769" x2="47143" y2="83846"/>
                        <a14:foregroundMark x1="35000" y1="28077" x2="31224" y2="48654"/>
                        <a14:foregroundMark x1="33673" y1="30577" x2="33673" y2="30577"/>
                        <a14:foregroundMark x1="35918" y1="25577" x2="35918" y2="25577"/>
                        <a14:foregroundMark x1="35408" y1="26346" x2="34592" y2="28077"/>
                        <a14:foregroundMark x1="34490" y1="29423" x2="34490" y2="29423"/>
                        <a14:foregroundMark x1="34184" y1="29038" x2="34184" y2="28846"/>
                        <a14:foregroundMark x1="33367" y1="32115" x2="31735" y2="38462"/>
                        <a14:foregroundMark x1="32143" y1="38654" x2="30918" y2="45577"/>
                        <a14:foregroundMark x1="31224" y1="41346" x2="31224" y2="41346"/>
                        <a14:foregroundMark x1="31224" y1="43462" x2="31224" y2="43462"/>
                        <a14:foregroundMark x1="48776" y1="83462" x2="52551" y2="84423"/>
                        <a14:foregroundMark x1="48980" y1="84808" x2="48980" y2="84808"/>
                        <a14:foregroundMark x1="46224" y1="83654" x2="41429" y2="81538"/>
                        <a14:foregroundMark x1="38776" y1="77308" x2="40918" y2="80385"/>
                        <a14:foregroundMark x1="36122" y1="73654" x2="38367" y2="77500"/>
                        <a14:foregroundMark x1="30612" y1="47692" x2="30612" y2="47692"/>
                        <a14:foregroundMark x1="30918" y1="49615" x2="32041" y2="59231"/>
                        <a14:foregroundMark x1="30714" y1="52308" x2="30714" y2="52308"/>
                        <a14:foregroundMark x1="30714" y1="54038" x2="30714" y2="54038"/>
                        <a14:foregroundMark x1="31429" y1="56538" x2="31429" y2="56538"/>
                        <a14:foregroundMark x1="32551" y1="61154" x2="34694" y2="69808"/>
                        <a14:foregroundMark x1="36327" y1="73654" x2="35000" y2="69808"/>
                        <a14:foregroundMark x1="34694" y1="70962" x2="34694" y2="70962"/>
                        <a14:foregroundMark x1="35408" y1="72500" x2="35408" y2="72500"/>
                        <a14:foregroundMark x1="34286" y1="69423" x2="34286" y2="69423"/>
                        <a14:foregroundMark x1="33571" y1="67500" x2="33571" y2="67500"/>
                        <a14:foregroundMark x1="33061" y1="65769" x2="33061" y2="65769"/>
                        <a14:foregroundMark x1="32347" y1="63269" x2="32347" y2="63269"/>
                        <a14:foregroundMark x1="31939" y1="61923" x2="31939" y2="61923"/>
                        <a14:foregroundMark x1="31429" y1="59231" x2="31429" y2="59231"/>
                        <a14:foregroundMark x1="31327" y1="57885" x2="31327" y2="57885"/>
                        <a14:foregroundMark x1="31224" y1="55577" x2="31224" y2="55577"/>
                        <a14:foregroundMark x1="30918" y1="42885" x2="30918" y2="42885"/>
                        <a14:foregroundMark x1="31735" y1="60769" x2="31735" y2="60769"/>
                        <a14:foregroundMark x1="32245" y1="64038" x2="32347" y2="64038"/>
                        <a14:foregroundMark x1="31939" y1="62885" x2="31939" y2="62885"/>
                        <a14:foregroundMark x1="32653" y1="65192" x2="32653" y2="65192"/>
                        <a14:foregroundMark x1="33163" y1="66923" x2="33061" y2="66923"/>
                        <a14:foregroundMark x1="33878" y1="68846" x2="33878" y2="68846"/>
                        <a14:foregroundMark x1="33571" y1="68654" x2="33571" y2="68654"/>
                        <a14:foregroundMark x1="34694" y1="70769" x2="34694" y2="70962"/>
                        <a14:foregroundMark x1="34286" y1="70385" x2="34286" y2="70385"/>
                      </a14:backgroundRemoval>
                    </a14:imgEffect>
                  </a14:imgLayer>
                </a14:imgProps>
              </a:ext>
              <a:ext uri="{28A0092B-C50C-407E-A947-70E740481C1C}">
                <a14:useLocalDpi xmlns:a14="http://schemas.microsoft.com/office/drawing/2010/main" val="0"/>
              </a:ext>
            </a:extLst>
          </a:blip>
          <a:stretch>
            <a:fillRect/>
          </a:stretch>
        </p:blipFill>
        <p:spPr>
          <a:xfrm>
            <a:off x="4088921" y="191729"/>
            <a:ext cx="3894446" cy="2035275"/>
          </a:xfrm>
          <a:prstGeom prst="rect">
            <a:avLst/>
          </a:prstGeom>
        </p:spPr>
      </p:pic>
    </p:spTree>
    <p:extLst>
      <p:ext uri="{BB962C8B-B14F-4D97-AF65-F5344CB8AC3E}">
        <p14:creationId xmlns:p14="http://schemas.microsoft.com/office/powerpoint/2010/main" val="354899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3583" y="450575"/>
            <a:ext cx="11145078" cy="1086678"/>
          </a:xfrm>
        </p:spPr>
        <p:txBody>
          <a:bodyPr/>
          <a:lstStyle/>
          <a:p>
            <a:r>
              <a:rPr lang="en-US" dirty="0" err="1" smtClean="0">
                <a:latin typeface="Arial" panose="020B0604020202020204" pitchFamily="34" charset="0"/>
                <a:cs typeface="Arial" panose="020B0604020202020204" pitchFamily="34" charset="0"/>
              </a:rPr>
              <a:t>Hawai</a:t>
            </a:r>
            <a:r>
              <a:rPr lang="haw-US" dirty="0" smtClean="0">
                <a:latin typeface="Arial" panose="020B0604020202020204" pitchFamily="34" charset="0"/>
                <a:cs typeface="Arial" panose="020B0604020202020204" pitchFamily="34" charset="0"/>
              </a:rPr>
              <a:t>ʻi Revised Statutes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03583" y="2239617"/>
            <a:ext cx="11145078" cy="4346713"/>
          </a:xfrm>
        </p:spPr>
        <p:txBody>
          <a:bodyPr>
            <a:normAutofit/>
          </a:bodyPr>
          <a:lstStyle/>
          <a:p>
            <a:pPr algn="l"/>
            <a:r>
              <a:rPr lang="haw-US"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HRS Sec. 803-4 On suspicion. Whenever a crime is committed, and the offenders are unknown, and any person is found near the place where the crime was committed, either endeavoring to conceal oneself, or endeavoring to escape, or under such other circumstances as to justify a reasonable suspicion of the person being the offender, the person may be arrested without warrant.</a:t>
            </a:r>
          </a:p>
          <a:p>
            <a:pPr algn="l"/>
            <a:r>
              <a:rPr lang="haw-US"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919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8383" y="159027"/>
            <a:ext cx="10548729" cy="1046922"/>
          </a:xfrm>
        </p:spPr>
        <p:txBody>
          <a:bodyPr/>
          <a:lstStyle/>
          <a:p>
            <a:r>
              <a:rPr lang="en-US" dirty="0" err="1" smtClean="0">
                <a:latin typeface="Arial" panose="020B0604020202020204" pitchFamily="34" charset="0"/>
                <a:cs typeface="Arial" panose="020B0604020202020204" pitchFamily="34" charset="0"/>
              </a:rPr>
              <a:t>Caselaw</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08383" y="1630017"/>
            <a:ext cx="10548729" cy="5227983"/>
          </a:xfrm>
        </p:spPr>
        <p:txBody>
          <a:bodyPr>
            <a:normAutofit/>
          </a:bodyPr>
          <a:lstStyle/>
          <a:p>
            <a:pPr algn="l"/>
            <a:r>
              <a:rPr lang="en-US" sz="280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Under </a:t>
            </a:r>
            <a:r>
              <a:rPr lang="en-US" sz="3200" dirty="0" err="1" smtClean="0">
                <a:latin typeface="Arial" panose="020B0604020202020204" pitchFamily="34" charset="0"/>
                <a:cs typeface="Arial" panose="020B0604020202020204" pitchFamily="34" charset="0"/>
              </a:rPr>
              <a:t>Hawai</a:t>
            </a:r>
            <a:r>
              <a:rPr lang="haw-US" sz="3200" dirty="0" smtClean="0">
                <a:latin typeface="Arial" panose="020B0604020202020204" pitchFamily="34" charset="0"/>
                <a:cs typeface="Arial" panose="020B0604020202020204" pitchFamily="34" charset="0"/>
              </a:rPr>
              <a:t>ʻi law, (</a:t>
            </a:r>
            <a:r>
              <a:rPr lang="haw-US" sz="3200" i="1" dirty="0" smtClean="0">
                <a:latin typeface="Arial" panose="020B0604020202020204" pitchFamily="34" charset="0"/>
                <a:cs typeface="Arial" panose="020B0604020202020204" pitchFamily="34" charset="0"/>
              </a:rPr>
              <a:t>State v. Melear</a:t>
            </a:r>
            <a:r>
              <a:rPr lang="haw-US" sz="3200" dirty="0" smtClean="0">
                <a:latin typeface="Arial" panose="020B0604020202020204" pitchFamily="34" charset="0"/>
                <a:cs typeface="Arial" panose="020B0604020202020204" pitchFamily="34" charset="0"/>
              </a:rPr>
              <a:t>, 63 Haw 488 (1981)), an officer may lawfully detain a person based on reasonable suspicion. Reasonable suspicion requires “specific articulable facts in which, taken together with rational inferences from those facts, reasonably warrant that intrusion.” “Neither the Fourth Amendment nor the Hawaiʻi Constitution require a policeman who lacks the precise level of information necessary for probable cause to arrest to simply shrug his shoulders and allow a crime to occur or a criminal to escape.” </a:t>
            </a:r>
            <a:r>
              <a:rPr lang="haw-US" sz="3200" i="1" dirty="0" smtClean="0">
                <a:latin typeface="Arial" panose="020B0604020202020204" pitchFamily="34" charset="0"/>
                <a:cs typeface="Arial" panose="020B0604020202020204" pitchFamily="34" charset="0"/>
              </a:rPr>
              <a:t>State v. Kaleohano</a:t>
            </a:r>
            <a:r>
              <a:rPr lang="haw-US" sz="3200" dirty="0" smtClean="0">
                <a:latin typeface="Arial" panose="020B0604020202020204" pitchFamily="34" charset="0"/>
                <a:cs typeface="Arial" panose="020B0604020202020204" pitchFamily="34" charset="0"/>
              </a:rPr>
              <a:t>, 99 Haw 370, 380 (2002).</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6037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0417" y="821635"/>
            <a:ext cx="10190922" cy="5847755"/>
          </a:xfrm>
          <a:prstGeom prst="rect">
            <a:avLst/>
          </a:prstGeom>
        </p:spPr>
        <p:txBody>
          <a:bodyPr wrap="square">
            <a:spAutoFit/>
          </a:bodyPr>
          <a:lstStyle/>
          <a:p>
            <a:r>
              <a:rPr lang="haw-US" sz="2800"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Here </a:t>
            </a:r>
            <a:r>
              <a:rPr lang="haw-US" sz="3200" dirty="0">
                <a:latin typeface="Arial" panose="020B0604020202020204" pitchFamily="34" charset="0"/>
                <a:cs typeface="Arial" panose="020B0604020202020204" pitchFamily="34" charset="0"/>
              </a:rPr>
              <a:t>the </a:t>
            </a:r>
            <a:r>
              <a:rPr lang="haw-US" sz="3200" dirty="0" smtClean="0">
                <a:latin typeface="Arial" panose="020B0604020202020204" pitchFamily="34" charset="0"/>
                <a:cs typeface="Arial" panose="020B0604020202020204" pitchFamily="34" charset="0"/>
              </a:rPr>
              <a:t>Officers </a:t>
            </a:r>
            <a:r>
              <a:rPr lang="haw-US" sz="3200" dirty="0">
                <a:latin typeface="Arial" panose="020B0604020202020204" pitchFamily="34" charset="0"/>
                <a:cs typeface="Arial" panose="020B0604020202020204" pitchFamily="34" charset="0"/>
              </a:rPr>
              <a:t>knew Tafokitau had just driven up University </a:t>
            </a:r>
            <a:r>
              <a:rPr lang="haw-US" sz="3200" dirty="0" smtClean="0">
                <a:latin typeface="Arial" panose="020B0604020202020204" pitchFamily="34" charset="0"/>
                <a:cs typeface="Arial" panose="020B0604020202020204" pitchFamily="34" charset="0"/>
              </a:rPr>
              <a:t>Avenue, that shots were fired and an officer was hit, the radio said “heʻs running,” </a:t>
            </a:r>
            <a:r>
              <a:rPr lang="haw-US" sz="3200" dirty="0">
                <a:latin typeface="Arial" panose="020B0604020202020204" pitchFamily="34" charset="0"/>
                <a:cs typeface="Arial" panose="020B0604020202020204" pitchFamily="34" charset="0"/>
              </a:rPr>
              <a:t>and it appeared that a person matching Tafokitauʻs description (tall polynesian male with facial hair and distinctly patterned shorts) was trying to escape from a location where a crime was committed (shots fired at an officer who was hit) justified a reasonable suspicion that Cadiente was the offender justifying his arrest without a warrant</a:t>
            </a:r>
            <a:r>
              <a:rPr lang="haw-US" sz="3200" dirty="0" smtClean="0">
                <a:latin typeface="Arial" panose="020B0604020202020204" pitchFamily="34" charset="0"/>
                <a:cs typeface="Arial" panose="020B0604020202020204" pitchFamily="34" charset="0"/>
              </a:rPr>
              <a:t>.</a:t>
            </a:r>
            <a:endParaRPr lang="haw-US" dirty="0" smtClean="0">
              <a:latin typeface="Arial" panose="020B0604020202020204" pitchFamily="34" charset="0"/>
              <a:cs typeface="Arial" panose="020B0604020202020204" pitchFamily="34" charset="0"/>
            </a:endParaRPr>
          </a:p>
          <a:p>
            <a:endParaRPr lang="haw-US" dirty="0">
              <a:latin typeface="Arial" panose="020B0604020202020204" pitchFamily="34" charset="0"/>
              <a:cs typeface="Arial" panose="020B0604020202020204" pitchFamily="34" charset="0"/>
            </a:endParaRPr>
          </a:p>
          <a:p>
            <a:endParaRPr lang="haw-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6078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609" y="198783"/>
            <a:ext cx="10774017" cy="1166191"/>
          </a:xfrm>
        </p:spPr>
        <p:txBody>
          <a:bodyPr/>
          <a:lstStyle/>
          <a:p>
            <a:r>
              <a:rPr lang="haw-US" dirty="0" smtClean="0">
                <a:latin typeface="Arial" panose="020B0604020202020204" pitchFamily="34" charset="0"/>
                <a:cs typeface="Arial" panose="020B0604020202020204" pitchFamily="34" charset="0"/>
              </a:rPr>
              <a:t>Hawaiʻi Revised Statutes</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62609" y="1736035"/>
            <a:ext cx="10774017" cy="4890051"/>
          </a:xfrm>
        </p:spPr>
        <p:txBody>
          <a:bodyPr>
            <a:normAutofit fontScale="92500"/>
          </a:bodyPr>
          <a:lstStyle/>
          <a:p>
            <a:pPr algn="l"/>
            <a:r>
              <a:rPr lang="haw-US" sz="2800"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HRS Sec. 803-5 By police officer without warrant. (a)  A police officer or other officer of justice, may, without warrant, arrest and detain for examination any person when the officer has probable cause to believe that such person has committed any offense, whether in the officerʻs presence or otherwise.</a:t>
            </a:r>
          </a:p>
          <a:p>
            <a:pPr algn="l"/>
            <a:r>
              <a:rPr lang="haw-US" sz="3200" dirty="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(b)  For purposes of this section, a police officer has probable cause to make an arrest when the facts and circumstances within the officerʻs knowledge and of which the offficer has reasonable trustworthy information are sufficient in themselves to warrant a person of reasonable caution in the belief that a crime has been or is being committed.</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969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6105" y="848139"/>
            <a:ext cx="10893286" cy="5844209"/>
          </a:xfrm>
        </p:spPr>
        <p:txBody>
          <a:bodyPr/>
          <a:lstStyle/>
          <a:p>
            <a:pPr algn="l"/>
            <a:r>
              <a:rPr lang="haw-US" dirty="0" smtClean="0">
                <a:latin typeface="Arial" panose="020B0604020202020204" pitchFamily="34" charset="0"/>
                <a:cs typeface="Arial" panose="020B0604020202020204" pitchFamily="34" charset="0"/>
              </a:rPr>
              <a:t>	</a:t>
            </a:r>
            <a:r>
              <a:rPr lang="haw-US" sz="3200" dirty="0" smtClean="0">
                <a:latin typeface="Arial" panose="020B0604020202020204" pitchFamily="34" charset="0"/>
                <a:cs typeface="Arial" panose="020B0604020202020204" pitchFamily="34" charset="0"/>
              </a:rPr>
              <a:t>Here </a:t>
            </a:r>
            <a:r>
              <a:rPr lang="haw-US" sz="3200" dirty="0">
                <a:latin typeface="Arial" panose="020B0604020202020204" pitchFamily="34" charset="0"/>
                <a:cs typeface="Arial" panose="020B0604020202020204" pitchFamily="34" charset="0"/>
              </a:rPr>
              <a:t>the officers knew that Tafokitau had just driven up University Avenue, that shots were fired and an officer was hit, </a:t>
            </a:r>
            <a:r>
              <a:rPr lang="haw-US" sz="3200" dirty="0" smtClean="0">
                <a:latin typeface="Arial" panose="020B0604020202020204" pitchFamily="34" charset="0"/>
                <a:cs typeface="Arial" panose="020B0604020202020204" pitchFamily="34" charset="0"/>
              </a:rPr>
              <a:t>the radio said “heʻs running” and </a:t>
            </a:r>
            <a:r>
              <a:rPr lang="haw-US" sz="3200" dirty="0">
                <a:latin typeface="Arial" panose="020B0604020202020204" pitchFamily="34" charset="0"/>
                <a:cs typeface="Arial" panose="020B0604020202020204" pitchFamily="34" charset="0"/>
              </a:rPr>
              <a:t>it appeared that a </a:t>
            </a:r>
            <a:r>
              <a:rPr lang="haw-US" sz="3200" dirty="0" smtClean="0">
                <a:latin typeface="Arial" panose="020B0604020202020204" pitchFamily="34" charset="0"/>
                <a:cs typeface="Arial" panose="020B0604020202020204" pitchFamily="34" charset="0"/>
              </a:rPr>
              <a:t>person matching </a:t>
            </a:r>
            <a:r>
              <a:rPr lang="haw-US" sz="3200" dirty="0">
                <a:latin typeface="Arial" panose="020B0604020202020204" pitchFamily="34" charset="0"/>
                <a:cs typeface="Arial" panose="020B0604020202020204" pitchFamily="34" charset="0"/>
              </a:rPr>
              <a:t>Tafokitauʻs description (tall polynesian male with facial hair and distinctly patterned shorts) was trying to </a:t>
            </a:r>
            <a:r>
              <a:rPr lang="haw-US" sz="3200" dirty="0" smtClean="0">
                <a:latin typeface="Arial" panose="020B0604020202020204" pitchFamily="34" charset="0"/>
                <a:cs typeface="Arial" panose="020B0604020202020204" pitchFamily="34" charset="0"/>
              </a:rPr>
              <a:t>escape from a location where a crime was committed, </a:t>
            </a:r>
            <a:r>
              <a:rPr lang="haw-US" sz="3200" dirty="0">
                <a:latin typeface="Arial" panose="020B0604020202020204" pitchFamily="34" charset="0"/>
                <a:cs typeface="Arial" panose="020B0604020202020204" pitchFamily="34" charset="0"/>
              </a:rPr>
              <a:t>the officers had probable cause to arrest Cadiente.</a:t>
            </a:r>
            <a:endParaRPr lang="en-US" sz="3200"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4029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3290</Words>
  <Application>Microsoft Office PowerPoint</Application>
  <PresentationFormat>Widescreen</PresentationFormat>
  <Paragraphs>116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Office Theme</vt:lpstr>
      <vt:lpstr>DEPARTMENT OF THE PROSECUTING ATTORNEY</vt:lpstr>
      <vt:lpstr>Investigative Questions</vt:lpstr>
      <vt:lpstr>Conclusion</vt:lpstr>
      <vt:lpstr>The Law</vt:lpstr>
      <vt:lpstr>Hawaiʻi Revised Statutes</vt:lpstr>
      <vt:lpstr>Caselaw</vt:lpstr>
      <vt:lpstr>PowerPoint Presentation</vt:lpstr>
      <vt:lpstr>Hawaiʻi Revised Statutes</vt:lpstr>
      <vt:lpstr>PowerPoint Presentation</vt:lpstr>
      <vt:lpstr>PowerPoint Presentation</vt:lpstr>
      <vt:lpstr>Hawaiʻi Revised Statutes</vt:lpstr>
      <vt:lpstr>PowerPoint Presentation</vt:lpstr>
      <vt:lpstr>PowerPoint Presentation</vt:lpstr>
      <vt:lpstr>PowerPoint Presentation</vt:lpstr>
      <vt:lpstr>Hawaiʻi Revised Statutes</vt:lpstr>
      <vt:lpstr>PowerPoint Presentation</vt:lpstr>
      <vt:lpstr>PowerPoint Presentation</vt:lpstr>
      <vt:lpstr>Hawaiʻi Revised Statutes</vt:lpstr>
      <vt:lpstr>PowerPoint Presentation</vt:lpstr>
      <vt:lpstr>HPD Use of Force Policies</vt:lpstr>
      <vt:lpstr>HPD Use of Force Policy No. 1.04 (2021)</vt:lpstr>
      <vt:lpstr>PowerPoint Presentation</vt:lpstr>
      <vt:lpstr>HPD Use of Force Policy No. 1.04 (2021)</vt:lpstr>
      <vt:lpstr>HPD Use of Force Policy No. 1.04 (2021)</vt:lpstr>
      <vt:lpstr>HPD Use of Force Policy No. 1.04 (2021)</vt:lpstr>
      <vt:lpstr>HPD Use of Force Policy No. 1.04 (2021)</vt:lpstr>
      <vt:lpstr>HPD Use of Force Policy No. 1.04 (2021)</vt:lpstr>
      <vt:lpstr>The Scene</vt:lpstr>
      <vt:lpstr>PowerPoint Presentation</vt:lpstr>
      <vt:lpstr>PowerPoint Presentation</vt:lpstr>
      <vt:lpstr>PowerPoint Presentation</vt:lpstr>
      <vt:lpstr>Honolulu Police Officer Actions</vt:lpstr>
      <vt:lpstr>PowerPoint Presentation</vt:lpstr>
      <vt:lpstr>Honolulu Police Officer Actions</vt:lpstr>
      <vt:lpstr>Honolulu Police Officer Actions</vt:lpstr>
      <vt:lpstr>Honolulu Police Officer Actions</vt:lpstr>
      <vt:lpstr>Honolulu Police Officer Actions</vt:lpstr>
      <vt:lpstr>Honolulu Police Officer Actions</vt:lpstr>
      <vt:lpstr>PowerPoint Presentation</vt:lpstr>
      <vt:lpstr>Cadiente’s Statements</vt:lpstr>
      <vt:lpstr>PowerPoint Presentation</vt:lpstr>
      <vt:lpstr>Hawaiʻi Revised Statutes</vt:lpstr>
      <vt:lpstr>Hawaiʻi Revised Statutes</vt:lpstr>
      <vt:lpstr>Analysis</vt:lpstr>
      <vt:lpstr>Conclusion</vt:lpstr>
      <vt:lpstr>DEPARTMENT OF THE PROSECUTING ATTORNEY</vt:lpstr>
    </vt:vector>
  </TitlesOfParts>
  <Company>Prosecuting Attorney's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THE PROSECUTING ATTORNEY</dc:title>
  <dc:creator>Keolanui, Tami Lee</dc:creator>
  <cp:lastModifiedBy>Keolanui, Tami Lee</cp:lastModifiedBy>
  <cp:revision>80</cp:revision>
  <cp:lastPrinted>2025-01-30T20:18:55Z</cp:lastPrinted>
  <dcterms:created xsi:type="dcterms:W3CDTF">2025-01-16T02:46:28Z</dcterms:created>
  <dcterms:modified xsi:type="dcterms:W3CDTF">2025-01-30T20:31:13Z</dcterms:modified>
</cp:coreProperties>
</file>